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56" r:id="rId2"/>
    <p:sldId id="267" r:id="rId3"/>
    <p:sldId id="257" r:id="rId4"/>
    <p:sldId id="268" r:id="rId5"/>
    <p:sldId id="266" r:id="rId6"/>
    <p:sldId id="258" r:id="rId7"/>
    <p:sldId id="260" r:id="rId8"/>
    <p:sldId id="261" r:id="rId9"/>
    <p:sldId id="259" r:id="rId10"/>
    <p:sldId id="262" r:id="rId11"/>
    <p:sldId id="264" r:id="rId12"/>
    <p:sldId id="265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14C951-CB8F-42F7-951E-17E833541D9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911BC8E4-A616-4801-826C-5E27EB2E9560}">
      <dgm:prSet phldrT="[Text]" phldr="1"/>
      <dgm:spPr/>
      <dgm:t>
        <a:bodyPr/>
        <a:lstStyle/>
        <a:p>
          <a:endParaRPr lang="en-US"/>
        </a:p>
      </dgm:t>
    </dgm:pt>
    <dgm:pt modelId="{F24EAC48-6824-4FC2-BF35-833AE7AF90D1}" type="parTrans" cxnId="{980EE4DD-AB72-443E-96F6-7ACB03B2945F}">
      <dgm:prSet/>
      <dgm:spPr/>
      <dgm:t>
        <a:bodyPr/>
        <a:lstStyle/>
        <a:p>
          <a:endParaRPr lang="en-US"/>
        </a:p>
      </dgm:t>
    </dgm:pt>
    <dgm:pt modelId="{0ACA2B02-3CC0-4407-8A8C-FB300D03B9A1}" type="sibTrans" cxnId="{980EE4DD-AB72-443E-96F6-7ACB03B2945F}">
      <dgm:prSet/>
      <dgm:spPr>
        <a:blipFill>
          <a:blip xmlns:r="http://schemas.openxmlformats.org/officeDocument/2006/relationships" r:embed="rId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en-US"/>
        </a:p>
      </dgm:t>
    </dgm:pt>
    <dgm:pt modelId="{AD686796-902D-435B-B7EE-37655D6AC114}" type="pres">
      <dgm:prSet presAssocID="{1B14C951-CB8F-42F7-951E-17E833541D95}" presName="Name0" presStyleCnt="0">
        <dgm:presLayoutVars>
          <dgm:chMax val="7"/>
          <dgm:chPref val="7"/>
          <dgm:dir/>
        </dgm:presLayoutVars>
      </dgm:prSet>
      <dgm:spPr/>
    </dgm:pt>
    <dgm:pt modelId="{4E68366A-B6DF-4144-A327-B1F28AB26F7D}" type="pres">
      <dgm:prSet presAssocID="{1B14C951-CB8F-42F7-951E-17E833541D95}" presName="Name1" presStyleCnt="0"/>
      <dgm:spPr/>
    </dgm:pt>
    <dgm:pt modelId="{092D818B-5015-49F3-A5EB-0F27507E295B}" type="pres">
      <dgm:prSet presAssocID="{0ACA2B02-3CC0-4407-8A8C-FB300D03B9A1}" presName="picture_1" presStyleCnt="0"/>
      <dgm:spPr/>
    </dgm:pt>
    <dgm:pt modelId="{89F331DC-8CFB-4500-AF73-CECD2B472256}" type="pres">
      <dgm:prSet presAssocID="{0ACA2B02-3CC0-4407-8A8C-FB300D03B9A1}" presName="pictureRepeatNode" presStyleLbl="alignImgPlace1" presStyleIdx="0" presStyleCnt="1"/>
      <dgm:spPr/>
      <dgm:t>
        <a:bodyPr/>
        <a:lstStyle/>
        <a:p>
          <a:endParaRPr lang="en-US"/>
        </a:p>
      </dgm:t>
    </dgm:pt>
    <dgm:pt modelId="{D8965CE2-44E4-4847-BD8B-BAC6A613A4E1}" type="pres">
      <dgm:prSet presAssocID="{911BC8E4-A616-4801-826C-5E27EB2E9560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745BCE-A3F4-4C8A-8151-3593431C4C4D}" type="presOf" srcId="{0ACA2B02-3CC0-4407-8A8C-FB300D03B9A1}" destId="{89F331DC-8CFB-4500-AF73-CECD2B472256}" srcOrd="0" destOrd="0" presId="urn:microsoft.com/office/officeart/2008/layout/CircularPictureCallout"/>
    <dgm:cxn modelId="{3B90C5CA-712F-48BF-9442-A7840E113638}" type="presOf" srcId="{911BC8E4-A616-4801-826C-5E27EB2E9560}" destId="{D8965CE2-44E4-4847-BD8B-BAC6A613A4E1}" srcOrd="0" destOrd="0" presId="urn:microsoft.com/office/officeart/2008/layout/CircularPictureCallout"/>
    <dgm:cxn modelId="{980EE4DD-AB72-443E-96F6-7ACB03B2945F}" srcId="{1B14C951-CB8F-42F7-951E-17E833541D95}" destId="{911BC8E4-A616-4801-826C-5E27EB2E9560}" srcOrd="0" destOrd="0" parTransId="{F24EAC48-6824-4FC2-BF35-833AE7AF90D1}" sibTransId="{0ACA2B02-3CC0-4407-8A8C-FB300D03B9A1}"/>
    <dgm:cxn modelId="{A933ED59-81B5-4ECF-95BC-36ABC2883817}" type="presOf" srcId="{1B14C951-CB8F-42F7-951E-17E833541D95}" destId="{AD686796-902D-435B-B7EE-37655D6AC114}" srcOrd="0" destOrd="0" presId="urn:microsoft.com/office/officeart/2008/layout/CircularPictureCallout"/>
    <dgm:cxn modelId="{E70032E0-6F8A-452A-899B-AE22B3C94BEE}" type="presParOf" srcId="{AD686796-902D-435B-B7EE-37655D6AC114}" destId="{4E68366A-B6DF-4144-A327-B1F28AB26F7D}" srcOrd="0" destOrd="0" presId="urn:microsoft.com/office/officeart/2008/layout/CircularPictureCallout"/>
    <dgm:cxn modelId="{60180A2D-93D1-41AF-ABFD-2C6AD74CF206}" type="presParOf" srcId="{4E68366A-B6DF-4144-A327-B1F28AB26F7D}" destId="{092D818B-5015-49F3-A5EB-0F27507E295B}" srcOrd="0" destOrd="0" presId="urn:microsoft.com/office/officeart/2008/layout/CircularPictureCallout"/>
    <dgm:cxn modelId="{C4786D2B-D675-4B56-BAEC-CFC8943CFB35}" type="presParOf" srcId="{092D818B-5015-49F3-A5EB-0F27507E295B}" destId="{89F331DC-8CFB-4500-AF73-CECD2B472256}" srcOrd="0" destOrd="0" presId="urn:microsoft.com/office/officeart/2008/layout/CircularPictureCallout"/>
    <dgm:cxn modelId="{08C9991F-D098-4247-8C10-622BEFD83F95}" type="presParOf" srcId="{4E68366A-B6DF-4144-A327-B1F28AB26F7D}" destId="{D8965CE2-44E4-4847-BD8B-BAC6A613A4E1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0101B1-220A-4606-9D37-67AB6A09E733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35E174-AA63-44CD-B9E3-605E2140EDFD}">
      <dgm:prSet phldrT="[Text]" custT="1"/>
      <dgm:spPr>
        <a:solidFill>
          <a:schemeClr val="tx2">
            <a:lumMod val="20000"/>
            <a:lumOff val="80000"/>
            <a:alpha val="50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US" sz="1800" b="1" dirty="0">
              <a:solidFill>
                <a:srgbClr val="C00000"/>
              </a:solidFill>
            </a:rPr>
            <a:t>CAHM</a:t>
          </a:r>
        </a:p>
        <a:p>
          <a:r>
            <a:rPr lang="en-US" sz="1800" b="1" dirty="0">
              <a:solidFill>
                <a:srgbClr val="C00000"/>
              </a:solidFill>
            </a:rPr>
            <a:t>VI-SPDAT</a:t>
          </a:r>
        </a:p>
      </dgm:t>
    </dgm:pt>
    <dgm:pt modelId="{A77B17CF-36B8-42F2-AFAD-8AB3867DB693}" type="parTrans" cxnId="{6AF85CF0-64D3-4798-8C1A-000A10AFBD2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0B599DF5-8E41-4CB0-A3AF-15D29936579E}" type="sibTrans" cxnId="{6AF85CF0-64D3-4798-8C1A-000A10AFBD2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E64E617-DDFC-4070-99BC-A777A826F0BF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Aft>
              <a:spcPts val="600"/>
            </a:spcAft>
          </a:pPr>
          <a:r>
            <a:rPr lang="en-US" sz="1000" b="1" dirty="0">
              <a:solidFill>
                <a:sysClr val="windowText" lastClr="000000"/>
              </a:solidFill>
            </a:rPr>
            <a:t>Project Access</a:t>
          </a:r>
        </a:p>
        <a:p>
          <a:pPr algn="l">
            <a:lnSpc>
              <a:spcPct val="100000"/>
            </a:lnSpc>
            <a:spcAft>
              <a:spcPts val="600"/>
            </a:spcAft>
          </a:pPr>
          <a:r>
            <a:rPr lang="en-US" sz="1000" b="1" dirty="0">
              <a:solidFill>
                <a:sysClr val="windowText" lastClr="000000"/>
              </a:solidFill>
            </a:rPr>
            <a:t>Other School Districts</a:t>
          </a:r>
        </a:p>
        <a:p>
          <a:pPr algn="l">
            <a:lnSpc>
              <a:spcPct val="100000"/>
            </a:lnSpc>
            <a:spcAft>
              <a:spcPts val="600"/>
            </a:spcAft>
          </a:pPr>
          <a:r>
            <a:rPr lang="en-US" sz="1000" b="1" dirty="0">
              <a:solidFill>
                <a:sysClr val="windowText" lastClr="000000"/>
              </a:solidFill>
            </a:rPr>
            <a:t>Shelters – (FRM, MMC)</a:t>
          </a:r>
        </a:p>
        <a:p>
          <a:pPr algn="l">
            <a:lnSpc>
              <a:spcPct val="100000"/>
            </a:lnSpc>
            <a:spcAft>
              <a:spcPts val="600"/>
            </a:spcAft>
          </a:pPr>
          <a:r>
            <a:rPr lang="en-US" sz="1000" b="1" dirty="0">
              <a:solidFill>
                <a:sysClr val="windowText" lastClr="000000"/>
              </a:solidFill>
            </a:rPr>
            <a:t>Street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000" b="1" dirty="0">
              <a:solidFill>
                <a:sysClr val="windowText" lastClr="000000"/>
              </a:solidFill>
            </a:rPr>
            <a:t>DSS </a:t>
          </a:r>
          <a:r>
            <a:rPr lang="en-US" sz="1000" b="1" dirty="0" smtClean="0">
              <a:solidFill>
                <a:sysClr val="windowText" lastClr="000000"/>
              </a:solidFill>
            </a:rPr>
            <a:t>Homeless </a:t>
          </a:r>
          <a:r>
            <a:rPr lang="en-US" sz="1000" b="1" dirty="0">
              <a:solidFill>
                <a:sysClr val="windowText" lastClr="000000"/>
              </a:solidFill>
            </a:rPr>
            <a:t>Assistance Unit (non assisted clients)</a:t>
          </a: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900" b="0" dirty="0">
            <a:solidFill>
              <a:sysClr val="windowText" lastClr="000000"/>
            </a:solidFill>
          </a:endParaRPr>
        </a:p>
      </dgm:t>
    </dgm:pt>
    <dgm:pt modelId="{37B32E2B-F564-419E-917B-7AB173187495}" type="parTrans" cxnId="{7754F3A9-1799-4729-A98B-F596A7848A1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26D7F16-D56C-4F40-AFBD-1F741E28FE79}" type="sibTrans" cxnId="{7754F3A9-1799-4729-A98B-F596A7848A1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6C9CEC4-5775-40C3-9932-7CC8AD3D0B31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US" sz="1050" b="1" dirty="0">
              <a:solidFill>
                <a:sysClr val="windowText" lastClr="000000"/>
              </a:solidFill>
            </a:rPr>
            <a:t>Case Management </a:t>
          </a:r>
        </a:p>
        <a:p>
          <a:r>
            <a:rPr lang="en-US" sz="1050" b="1" dirty="0" smtClean="0">
              <a:solidFill>
                <a:sysClr val="windowText" lastClr="000000"/>
              </a:solidFill>
            </a:rPr>
            <a:t>Financial </a:t>
          </a:r>
          <a:r>
            <a:rPr lang="en-US" sz="1050" b="1" dirty="0">
              <a:solidFill>
                <a:sysClr val="windowText" lastClr="000000"/>
              </a:solidFill>
            </a:rPr>
            <a:t>Assistance</a:t>
          </a:r>
        </a:p>
      </dgm:t>
    </dgm:pt>
    <dgm:pt modelId="{0EE9EE4F-C677-43A4-B357-FBEA2A9F2C51}" type="parTrans" cxnId="{90A83306-C120-4609-9EC5-85A374BCE4D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3454A01-AA2E-47CC-9E85-847DA1A598B7}" type="sibTrans" cxnId="{90A83306-C120-4609-9EC5-85A374BCE4D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5D0038A8-80F3-435D-8844-1D65BE32412B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ctr"/>
          <a:r>
            <a:rPr lang="en-US" sz="1200" b="1" dirty="0">
              <a:solidFill>
                <a:sysClr val="windowText" lastClr="000000"/>
              </a:solidFill>
            </a:rPr>
            <a:t>FAMILIES</a:t>
          </a:r>
        </a:p>
      </dgm:t>
    </dgm:pt>
    <dgm:pt modelId="{850FB3CD-D300-4D3F-AC35-BCA70706462D}" type="parTrans" cxnId="{635CF95E-BDFA-40A8-83A2-487A8D056AA5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72F8AF8-6E83-4CD7-91EE-1CF33B727AB2}" type="sibTrans" cxnId="{635CF95E-BDFA-40A8-83A2-487A8D056AA5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3A0BFDE7-CDE2-4C59-BB16-8F76AC6C831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l"/>
          <a:r>
            <a:rPr lang="en-US" sz="900" b="1" dirty="0">
              <a:solidFill>
                <a:sysClr val="windowText" lastClr="000000"/>
              </a:solidFill>
            </a:rPr>
            <a:t>Homeless (Street/Motels)</a:t>
          </a:r>
        </a:p>
      </dgm:t>
    </dgm:pt>
    <dgm:pt modelId="{0BCF35E4-BE60-4F61-9E45-A031D67E07E6}" type="parTrans" cxnId="{85147030-2F43-4EE6-9FF3-A93E3BE0189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EB8A775-B3FB-42A5-A74C-103A6DB73597}" type="sibTrans" cxnId="{85147030-2F43-4EE6-9FF3-A93E3BE0189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AD583CF-AA9C-437D-9A28-7EBCD6A63E1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l"/>
          <a:r>
            <a:rPr lang="en-US" sz="900" b="1" dirty="0" smtClean="0">
              <a:solidFill>
                <a:sysClr val="windowText" lastClr="000000"/>
              </a:solidFill>
            </a:rPr>
            <a:t>CalWORKs            (Non WTW)</a:t>
          </a:r>
          <a:endParaRPr lang="en-US" sz="600" dirty="0">
            <a:solidFill>
              <a:sysClr val="windowText" lastClr="000000"/>
            </a:solidFill>
          </a:endParaRPr>
        </a:p>
      </dgm:t>
    </dgm:pt>
    <dgm:pt modelId="{E7411F5B-FB12-4B9D-8C1F-04B2BC74C275}" type="parTrans" cxnId="{7E3F1FD4-B839-4692-96C7-7D7E4E05DD7C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0263E46-1612-4CAC-BCFC-647CF52D0B82}" type="sibTrans" cxnId="{7E3F1FD4-B839-4692-96C7-7D7E4E05DD7C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86B4B347-F4AA-4160-B717-61D6636750D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100" b="1" dirty="0"/>
            <a:t>PROJECT </a:t>
          </a:r>
          <a:r>
            <a:rPr lang="en-US" sz="1100" b="1" dirty="0" smtClean="0"/>
            <a:t>ACCESS</a:t>
          </a:r>
        </a:p>
        <a:p>
          <a:pPr>
            <a:spcAft>
              <a:spcPts val="0"/>
            </a:spcAft>
          </a:pPr>
          <a:r>
            <a:rPr lang="en-US" sz="1100" b="1" dirty="0" smtClean="0"/>
            <a:t> </a:t>
          </a:r>
          <a:endParaRPr lang="en-US" sz="1100" dirty="0"/>
        </a:p>
        <a:p>
          <a:pPr>
            <a:spcAft>
              <a:spcPts val="0"/>
            </a:spcAft>
          </a:pPr>
          <a:r>
            <a:rPr lang="en-US" sz="1050" b="1" dirty="0"/>
            <a:t>(FUSD)</a:t>
          </a:r>
        </a:p>
        <a:p>
          <a:pPr>
            <a:spcAft>
              <a:spcPts val="0"/>
            </a:spcAft>
          </a:pPr>
          <a:r>
            <a:rPr lang="en-US" sz="1000" b="1" dirty="0"/>
            <a:t>(Case Management)</a:t>
          </a:r>
          <a:endParaRPr lang="en-US" sz="1000" b="0" dirty="0">
            <a:solidFill>
              <a:sysClr val="windowText" lastClr="000000"/>
            </a:solidFill>
          </a:endParaRPr>
        </a:p>
      </dgm:t>
    </dgm:pt>
    <dgm:pt modelId="{54BD6E97-C7A3-4AC4-A4C6-DB4B890333D7}" type="parTrans" cxnId="{72020548-B421-471A-B374-05D6DB6EC2EC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97D4887-CE3C-4D4C-90D7-C2B6C5DE961E}" type="sibTrans" cxnId="{72020548-B421-471A-B374-05D6DB6EC2EC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73EA187-14EA-40F4-9C43-BD4FB17A383D}">
      <dgm:prSet phldrT="[Text]" custScaleX="98479" custScaleY="86020" custRadScaleRad="245711" custRadScaleInc="-153134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525E5C9-88C7-403A-80DE-1582DB0DFAA9}" type="parTrans" cxnId="{046FA79A-5F26-4956-84DB-FE90D25D7BAC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9620727F-7FED-44C4-AAB7-C73551636625}" type="sibTrans" cxnId="{046FA79A-5F26-4956-84DB-FE90D25D7BAC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7E1C1AC-2AEE-44F3-AF9F-ACC4A93278BA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US" sz="1050" b="1" dirty="0">
              <a:solidFill>
                <a:sysClr val="windowText" lastClr="000000"/>
              </a:solidFill>
            </a:rPr>
            <a:t>HOUSING AUTHORITY</a:t>
          </a:r>
        </a:p>
        <a:p>
          <a:r>
            <a:rPr lang="en-US" sz="1050" b="1" dirty="0">
              <a:solidFill>
                <a:sysClr val="windowText" lastClr="000000"/>
              </a:solidFill>
            </a:rPr>
            <a:t>(non FUSD)</a:t>
          </a:r>
        </a:p>
      </dgm:t>
    </dgm:pt>
    <dgm:pt modelId="{51054797-59E3-4DBB-8D91-145F9C34576B}" type="sibTrans" cxnId="{1AB4BFC3-0567-45DD-9461-A26DD97ABC83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6356B51-BEE9-4BF7-B8AA-D604ACD8E9A6}" type="parTrans" cxnId="{1AB4BFC3-0567-45DD-9461-A26DD97ABC83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5CE4A4B-2E18-4A2D-9696-E7D3B11DE5D6}">
      <dgm:prSet custT="1"/>
      <dgm:spPr>
        <a:solidFill>
          <a:schemeClr val="tx1"/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US" sz="1050" b="1" dirty="0">
              <a:solidFill>
                <a:schemeClr val="bg1"/>
              </a:solidFill>
            </a:rPr>
            <a:t>Financial Assistance</a:t>
          </a:r>
        </a:p>
      </dgm:t>
    </dgm:pt>
    <dgm:pt modelId="{18424934-E4E0-4DA5-924C-281991A7CF85}" type="parTrans" cxnId="{83744774-F7C3-4172-A0B9-31D720AD3E3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5C8D37B-8BC8-48BF-B582-B2B6B62FCAB6}" type="sibTrans" cxnId="{83744774-F7C3-4172-A0B9-31D720AD3E3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23DDD99-9C59-44A9-910C-C43B3245A6AA}">
      <dgm:prSet/>
      <dgm:spPr/>
      <dgm:t>
        <a:bodyPr/>
        <a:lstStyle/>
        <a:p>
          <a:endParaRPr lang="en-US"/>
        </a:p>
      </dgm:t>
    </dgm:pt>
    <dgm:pt modelId="{E83D2BFF-9C16-4548-98BA-063EF5BFAAB8}" type="parTrans" cxnId="{3F230E16-5B8C-4423-8CCF-068A9200DDA3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52AAF65A-01FB-4F85-917D-3172B14C2346}" type="sibTrans" cxnId="{3F230E16-5B8C-4423-8CCF-068A9200DDA3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68EC20D-0A2F-40B3-A97C-116D2860C539}">
      <dgm:prSet/>
      <dgm:spPr/>
      <dgm:t>
        <a:bodyPr/>
        <a:lstStyle/>
        <a:p>
          <a:endParaRPr lang="en-US"/>
        </a:p>
      </dgm:t>
    </dgm:pt>
    <dgm:pt modelId="{5A6EEEBB-6E2B-4F59-8E4E-E3388D99F3D7}" type="parTrans" cxnId="{92C3C4DA-FB6E-4BB6-A0E9-3EE835C0B203}">
      <dgm:prSet/>
      <dgm:spPr/>
      <dgm:t>
        <a:bodyPr/>
        <a:lstStyle/>
        <a:p>
          <a:endParaRPr lang="en-US"/>
        </a:p>
      </dgm:t>
    </dgm:pt>
    <dgm:pt modelId="{985A2F82-A6E2-464B-9EE4-8CBDFB8CBC73}" type="sibTrans" cxnId="{92C3C4DA-FB6E-4BB6-A0E9-3EE835C0B203}">
      <dgm:prSet/>
      <dgm:spPr/>
      <dgm:t>
        <a:bodyPr/>
        <a:lstStyle/>
        <a:p>
          <a:endParaRPr lang="en-US"/>
        </a:p>
      </dgm:t>
    </dgm:pt>
    <dgm:pt modelId="{999AE1A5-2506-4C01-98F7-81FA8EA34845}">
      <dgm:prSet/>
      <dgm:spPr/>
      <dgm:t>
        <a:bodyPr/>
        <a:lstStyle/>
        <a:p>
          <a:endParaRPr lang="en-US"/>
        </a:p>
      </dgm:t>
    </dgm:pt>
    <dgm:pt modelId="{F137332D-46E0-4CF3-8D43-CFC45F5EB2C6}" type="parTrans" cxnId="{35956087-3050-4D18-A4DA-07C9128C2B54}">
      <dgm:prSet/>
      <dgm:spPr/>
      <dgm:t>
        <a:bodyPr/>
        <a:lstStyle/>
        <a:p>
          <a:endParaRPr lang="en-US"/>
        </a:p>
      </dgm:t>
    </dgm:pt>
    <dgm:pt modelId="{E1F4ED62-477C-438F-BF9E-4E13110B7A0C}" type="sibTrans" cxnId="{35956087-3050-4D18-A4DA-07C9128C2B54}">
      <dgm:prSet/>
      <dgm:spPr/>
      <dgm:t>
        <a:bodyPr/>
        <a:lstStyle/>
        <a:p>
          <a:endParaRPr lang="en-US"/>
        </a:p>
      </dgm:t>
    </dgm:pt>
    <dgm:pt modelId="{39A6F9C6-C1AF-4787-BB08-343BC1FF52F3}">
      <dgm:prSet/>
      <dgm:spPr/>
      <dgm:t>
        <a:bodyPr/>
        <a:lstStyle/>
        <a:p>
          <a:endParaRPr lang="en-US"/>
        </a:p>
      </dgm:t>
    </dgm:pt>
    <dgm:pt modelId="{FBB89830-4340-4992-B462-C32666A6D96A}" type="parTrans" cxnId="{D04BDD8D-8F38-45D1-8301-292F1744EA29}">
      <dgm:prSet/>
      <dgm:spPr/>
      <dgm:t>
        <a:bodyPr/>
        <a:lstStyle/>
        <a:p>
          <a:endParaRPr lang="en-US"/>
        </a:p>
      </dgm:t>
    </dgm:pt>
    <dgm:pt modelId="{7A2B771B-4D55-4001-B1DB-BA2D2BDB4DEB}" type="sibTrans" cxnId="{D04BDD8D-8F38-45D1-8301-292F1744EA29}">
      <dgm:prSet/>
      <dgm:spPr/>
      <dgm:t>
        <a:bodyPr/>
        <a:lstStyle/>
        <a:p>
          <a:endParaRPr lang="en-US"/>
        </a:p>
      </dgm:t>
    </dgm:pt>
    <dgm:pt modelId="{6265ADE3-C161-45C8-91B2-92E52FCC0EE8}">
      <dgm:prSet/>
      <dgm:spPr/>
      <dgm:t>
        <a:bodyPr/>
        <a:lstStyle/>
        <a:p>
          <a:endParaRPr lang="en-US"/>
        </a:p>
      </dgm:t>
    </dgm:pt>
    <dgm:pt modelId="{E7E258F4-AB5B-41FE-9CEA-EBC4C616250E}" type="parTrans" cxnId="{A4EB892E-3B78-41C8-A7D0-171E57AC3669}">
      <dgm:prSet/>
      <dgm:spPr/>
      <dgm:t>
        <a:bodyPr/>
        <a:lstStyle/>
        <a:p>
          <a:endParaRPr lang="en-US"/>
        </a:p>
      </dgm:t>
    </dgm:pt>
    <dgm:pt modelId="{03353A1F-E5CF-43DE-BBA1-7A22300044FF}" type="sibTrans" cxnId="{A4EB892E-3B78-41C8-A7D0-171E57AC3669}">
      <dgm:prSet/>
      <dgm:spPr/>
      <dgm:t>
        <a:bodyPr/>
        <a:lstStyle/>
        <a:p>
          <a:endParaRPr lang="en-US"/>
        </a:p>
      </dgm:t>
    </dgm:pt>
    <dgm:pt modelId="{7E965948-B6C7-4FA8-A328-98E7155AD09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l"/>
          <a:endParaRPr lang="en-US" sz="900" b="1" dirty="0">
            <a:solidFill>
              <a:sysClr val="windowText" lastClr="000000"/>
            </a:solidFill>
          </a:endParaRPr>
        </a:p>
      </dgm:t>
    </dgm:pt>
    <dgm:pt modelId="{CC7F7C92-511E-41EE-B9CB-9356172ACA22}" type="parTrans" cxnId="{40A9E1D4-4F4D-43D7-AA86-FD2DE1EEC048}">
      <dgm:prSet/>
      <dgm:spPr/>
      <dgm:t>
        <a:bodyPr/>
        <a:lstStyle/>
        <a:p>
          <a:endParaRPr lang="en-US"/>
        </a:p>
      </dgm:t>
    </dgm:pt>
    <dgm:pt modelId="{7373127C-8072-400D-A278-175AFD7369F4}" type="sibTrans" cxnId="{40A9E1D4-4F4D-43D7-AA86-FD2DE1EEC048}">
      <dgm:prSet/>
      <dgm:spPr/>
      <dgm:t>
        <a:bodyPr/>
        <a:lstStyle/>
        <a:p>
          <a:endParaRPr lang="en-US"/>
        </a:p>
      </dgm:t>
    </dgm:pt>
    <dgm:pt modelId="{E959323A-A0A8-48C5-AB1B-DB5ABC6BFA52}" type="pres">
      <dgm:prSet presAssocID="{0F0101B1-220A-4606-9D37-67AB6A09E73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A2B8A0-6FB4-4BEB-85C1-AFFB38241798}" type="pres">
      <dgm:prSet presAssocID="{0F0101B1-220A-4606-9D37-67AB6A09E733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F31E30CE-110E-4EE9-8562-53BBD0FD4EAB}" type="pres">
      <dgm:prSet presAssocID="{1135E174-AA63-44CD-B9E3-605E2140EDFD}" presName="centerShape" presStyleLbl="vennNode1" presStyleIdx="0" presStyleCnt="7" custScaleX="92246" custScaleY="66544" custLinFactNeighborX="-58" custLinFactNeighborY="-11328"/>
      <dgm:spPr/>
      <dgm:t>
        <a:bodyPr/>
        <a:lstStyle/>
        <a:p>
          <a:endParaRPr lang="en-US"/>
        </a:p>
      </dgm:t>
    </dgm:pt>
    <dgm:pt modelId="{91D047C6-CD35-40B6-B87D-1A50296BEAC6}" type="pres">
      <dgm:prSet presAssocID="{FE64E617-DDFC-4070-99BC-A777A826F0BF}" presName="node" presStyleLbl="vennNode1" presStyleIdx="1" presStyleCnt="7" custScaleX="120438" custScaleY="203656" custRadScaleRad="143458" custRadScaleInc="-13646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B24DD9C-8888-451F-81C2-A0EF2F60CD56}" type="pres">
      <dgm:prSet presAssocID="{86B4B347-F4AA-4160-B717-61D6636750D5}" presName="node" presStyleLbl="vennNode1" presStyleIdx="2" presStyleCnt="7" custScaleX="105585" custScaleY="106761" custRadScaleRad="167055" custRadScaleInc="-3097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5CA87BC-651F-48EF-839C-B25C480F2BDC}" type="pres">
      <dgm:prSet presAssocID="{A7E1C1AC-2AEE-44F3-AF9F-ACC4A93278BA}" presName="node" presStyleLbl="vennNode1" presStyleIdx="3" presStyleCnt="7" custScaleX="98721" custScaleY="72408" custRadScaleRad="139479" custRadScaleInc="-6871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6582D98-B143-4C78-A367-8EBDFF474C1B}" type="pres">
      <dgm:prSet presAssocID="{C6C9CEC4-5775-40C3-9932-7CC8AD3D0B31}" presName="node" presStyleLbl="vennNode1" presStyleIdx="4" presStyleCnt="7" custScaleX="105905" custScaleY="94086" custRadScaleRad="257475" custRadScaleInc="-1473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F0C8621F-4A3F-42DA-9200-2BA48A26D5FF}" type="pres">
      <dgm:prSet presAssocID="{5D0038A8-80F3-435D-8844-1D65BE32412B}" presName="node" presStyleLbl="vennNode1" presStyleIdx="5" presStyleCnt="7" custScaleX="116915" custScaleY="111068" custRadScaleRad="260119" custRadScaleInc="6126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2B7042C-D2B9-4F60-ACC7-B2D2592D38BB}" type="pres">
      <dgm:prSet presAssocID="{A5CE4A4B-2E18-4A2D-9696-E7D3B11DE5D6}" presName="node" presStyleLbl="vennNode1" presStyleIdx="6" presStyleCnt="7" custScaleX="117780" custScaleY="109154" custRadScaleRad="259908" custRadScaleInc="2087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0BCC95-A702-4387-B608-B3D24FA6637B}" type="presOf" srcId="{A7E1C1AC-2AEE-44F3-AF9F-ACC4A93278BA}" destId="{85CA87BC-651F-48EF-839C-B25C480F2BDC}" srcOrd="0" destOrd="0" presId="urn:microsoft.com/office/officeart/2005/8/layout/radial3"/>
    <dgm:cxn modelId="{4AAA3854-4C7C-4666-AD08-8D3E79ECC7AF}" type="presOf" srcId="{5D0038A8-80F3-435D-8844-1D65BE32412B}" destId="{F0C8621F-4A3F-42DA-9200-2BA48A26D5FF}" srcOrd="0" destOrd="0" presId="urn:microsoft.com/office/officeart/2005/8/layout/radial3"/>
    <dgm:cxn modelId="{8C35AEAD-ECA4-4269-A063-CC734B435475}" type="presOf" srcId="{0F0101B1-220A-4606-9D37-67AB6A09E733}" destId="{E959323A-A0A8-48C5-AB1B-DB5ABC6BFA52}" srcOrd="0" destOrd="0" presId="urn:microsoft.com/office/officeart/2005/8/layout/radial3"/>
    <dgm:cxn modelId="{85147030-2F43-4EE6-9FF3-A93E3BE01896}" srcId="{5D0038A8-80F3-435D-8844-1D65BE32412B}" destId="{3A0BFDE7-CDE2-4C59-BB16-8F76AC6C8317}" srcOrd="0" destOrd="0" parTransId="{0BCF35E4-BE60-4F61-9E45-A031D67E07E6}" sibTransId="{2EB8A775-B3FB-42A5-A74C-103A6DB73597}"/>
    <dgm:cxn modelId="{03F6FE51-5FC1-4E57-A62F-1D3B5A41F3C7}" type="presOf" srcId="{FE64E617-DDFC-4070-99BC-A777A826F0BF}" destId="{91D047C6-CD35-40B6-B87D-1A50296BEAC6}" srcOrd="0" destOrd="0" presId="urn:microsoft.com/office/officeart/2005/8/layout/radial3"/>
    <dgm:cxn modelId="{046FA79A-5F26-4956-84DB-FE90D25D7BAC}" srcId="{0F0101B1-220A-4606-9D37-67AB6A09E733}" destId="{673EA187-14EA-40F4-9C43-BD4FB17A383D}" srcOrd="1" destOrd="0" parTransId="{7525E5C9-88C7-403A-80DE-1582DB0DFAA9}" sibTransId="{9620727F-7FED-44C4-AAB7-C73551636625}"/>
    <dgm:cxn modelId="{C54DB42E-BA55-4E13-93F7-D12A21ED60A9}" type="presOf" srcId="{3A0BFDE7-CDE2-4C59-BB16-8F76AC6C8317}" destId="{F0C8621F-4A3F-42DA-9200-2BA48A26D5FF}" srcOrd="0" destOrd="1" presId="urn:microsoft.com/office/officeart/2005/8/layout/radial3"/>
    <dgm:cxn modelId="{635CF95E-BDFA-40A8-83A2-487A8D056AA5}" srcId="{1135E174-AA63-44CD-B9E3-605E2140EDFD}" destId="{5D0038A8-80F3-435D-8844-1D65BE32412B}" srcOrd="4" destOrd="0" parTransId="{850FB3CD-D300-4D3F-AC35-BCA70706462D}" sibTransId="{772F8AF8-6E83-4CD7-91EE-1CF33B727AB2}"/>
    <dgm:cxn modelId="{7754F3A9-1799-4729-A98B-F596A7848A1A}" srcId="{1135E174-AA63-44CD-B9E3-605E2140EDFD}" destId="{FE64E617-DDFC-4070-99BC-A777A826F0BF}" srcOrd="0" destOrd="0" parTransId="{37B32E2B-F564-419E-917B-7AB173187495}" sibTransId="{C26D7F16-D56C-4F40-AFBD-1F741E28FE79}"/>
    <dgm:cxn modelId="{D7A8B631-F161-4D81-938D-0F0705829110}" type="presOf" srcId="{C6C9CEC4-5775-40C3-9932-7CC8AD3D0B31}" destId="{E6582D98-B143-4C78-A367-8EBDFF474C1B}" srcOrd="0" destOrd="0" presId="urn:microsoft.com/office/officeart/2005/8/layout/radial3"/>
    <dgm:cxn modelId="{90A83306-C120-4609-9EC5-85A374BCE4DE}" srcId="{1135E174-AA63-44CD-B9E3-605E2140EDFD}" destId="{C6C9CEC4-5775-40C3-9932-7CC8AD3D0B31}" srcOrd="3" destOrd="0" parTransId="{0EE9EE4F-C677-43A4-B357-FBEA2A9F2C51}" sibTransId="{73454A01-AA2E-47CC-9E85-847DA1A598B7}"/>
    <dgm:cxn modelId="{72020548-B421-471A-B374-05D6DB6EC2EC}" srcId="{1135E174-AA63-44CD-B9E3-605E2140EDFD}" destId="{86B4B347-F4AA-4160-B717-61D6636750D5}" srcOrd="1" destOrd="0" parTransId="{54BD6E97-C7A3-4AC4-A4C6-DB4B890333D7}" sibTransId="{297D4887-CE3C-4D4C-90D7-C2B6C5DE961E}"/>
    <dgm:cxn modelId="{9F878FB9-1B02-4651-A812-02629E85B26C}" type="presOf" srcId="{86B4B347-F4AA-4160-B717-61D6636750D5}" destId="{CB24DD9C-8888-451F-81C2-A0EF2F60CD56}" srcOrd="0" destOrd="0" presId="urn:microsoft.com/office/officeart/2005/8/layout/radial3"/>
    <dgm:cxn modelId="{83744774-F7C3-4172-A0B9-31D720AD3E39}" srcId="{1135E174-AA63-44CD-B9E3-605E2140EDFD}" destId="{A5CE4A4B-2E18-4A2D-9696-E7D3B11DE5D6}" srcOrd="5" destOrd="0" parTransId="{18424934-E4E0-4DA5-924C-281991A7CF85}" sibTransId="{C5C8D37B-8BC8-48BF-B582-B2B6B62FCAB6}"/>
    <dgm:cxn modelId="{6F5CECCB-B5DA-4FE7-BBC1-C9AB22CCFB3F}" type="presOf" srcId="{1135E174-AA63-44CD-B9E3-605E2140EDFD}" destId="{F31E30CE-110E-4EE9-8562-53BBD0FD4EAB}" srcOrd="0" destOrd="0" presId="urn:microsoft.com/office/officeart/2005/8/layout/radial3"/>
    <dgm:cxn modelId="{113B8A27-3027-43CC-B9EC-9ED4B2C18872}" type="presOf" srcId="{7E965948-B6C7-4FA8-A328-98E7155AD096}" destId="{F0C8621F-4A3F-42DA-9200-2BA48A26D5FF}" srcOrd="0" destOrd="2" presId="urn:microsoft.com/office/officeart/2005/8/layout/radial3"/>
    <dgm:cxn modelId="{D3BD448A-B2CF-4F11-9B6F-2E73A5E47541}" type="presOf" srcId="{A5CE4A4B-2E18-4A2D-9696-E7D3B11DE5D6}" destId="{12B7042C-D2B9-4F60-ACC7-B2D2592D38BB}" srcOrd="0" destOrd="0" presId="urn:microsoft.com/office/officeart/2005/8/layout/radial3"/>
    <dgm:cxn modelId="{92C3C4DA-FB6E-4BB6-A0E9-3EE835C0B203}" srcId="{0F0101B1-220A-4606-9D37-67AB6A09E733}" destId="{F68EC20D-0A2F-40B3-A97C-116D2860C539}" srcOrd="3" destOrd="0" parTransId="{5A6EEEBB-6E2B-4F59-8E4E-E3388D99F3D7}" sibTransId="{985A2F82-A6E2-464B-9EE4-8CBDFB8CBC73}"/>
    <dgm:cxn modelId="{17AD8BAE-9728-4C42-9687-49B7A2BF9138}" type="presOf" srcId="{DAD583CF-AA9C-437D-9A28-7EBCD6A63E1E}" destId="{F0C8621F-4A3F-42DA-9200-2BA48A26D5FF}" srcOrd="0" destOrd="3" presId="urn:microsoft.com/office/officeart/2005/8/layout/radial3"/>
    <dgm:cxn modelId="{1AB4BFC3-0567-45DD-9461-A26DD97ABC83}" srcId="{1135E174-AA63-44CD-B9E3-605E2140EDFD}" destId="{A7E1C1AC-2AEE-44F3-AF9F-ACC4A93278BA}" srcOrd="2" destOrd="0" parTransId="{A6356B51-BEE9-4BF7-B8AA-D604ACD8E9A6}" sibTransId="{51054797-59E3-4DBB-8D91-145F9C34576B}"/>
    <dgm:cxn modelId="{40A9E1D4-4F4D-43D7-AA86-FD2DE1EEC048}" srcId="{5D0038A8-80F3-435D-8844-1D65BE32412B}" destId="{7E965948-B6C7-4FA8-A328-98E7155AD096}" srcOrd="1" destOrd="0" parTransId="{CC7F7C92-511E-41EE-B9CB-9356172ACA22}" sibTransId="{7373127C-8072-400D-A278-175AFD7369F4}"/>
    <dgm:cxn modelId="{D04BDD8D-8F38-45D1-8301-292F1744EA29}" srcId="{0F0101B1-220A-4606-9D37-67AB6A09E733}" destId="{39A6F9C6-C1AF-4787-BB08-343BC1FF52F3}" srcOrd="5" destOrd="0" parTransId="{FBB89830-4340-4992-B462-C32666A6D96A}" sibTransId="{7A2B771B-4D55-4001-B1DB-BA2D2BDB4DEB}"/>
    <dgm:cxn modelId="{7E3F1FD4-B839-4692-96C7-7D7E4E05DD7C}" srcId="{5D0038A8-80F3-435D-8844-1D65BE32412B}" destId="{DAD583CF-AA9C-437D-9A28-7EBCD6A63E1E}" srcOrd="2" destOrd="0" parTransId="{E7411F5B-FB12-4B9D-8C1F-04B2BC74C275}" sibTransId="{70263E46-1612-4CAC-BCFC-647CF52D0B82}"/>
    <dgm:cxn modelId="{6AF85CF0-64D3-4798-8C1A-000A10AFBD2D}" srcId="{0F0101B1-220A-4606-9D37-67AB6A09E733}" destId="{1135E174-AA63-44CD-B9E3-605E2140EDFD}" srcOrd="0" destOrd="0" parTransId="{A77B17CF-36B8-42F2-AFAD-8AB3867DB693}" sibTransId="{0B599DF5-8E41-4CB0-A3AF-15D29936579E}"/>
    <dgm:cxn modelId="{35956087-3050-4D18-A4DA-07C9128C2B54}" srcId="{0F0101B1-220A-4606-9D37-67AB6A09E733}" destId="{999AE1A5-2506-4C01-98F7-81FA8EA34845}" srcOrd="4" destOrd="0" parTransId="{F137332D-46E0-4CF3-8D43-CFC45F5EB2C6}" sibTransId="{E1F4ED62-477C-438F-BF9E-4E13110B7A0C}"/>
    <dgm:cxn modelId="{A4EB892E-3B78-41C8-A7D0-171E57AC3669}" srcId="{0F0101B1-220A-4606-9D37-67AB6A09E733}" destId="{6265ADE3-C161-45C8-91B2-92E52FCC0EE8}" srcOrd="6" destOrd="0" parTransId="{E7E258F4-AB5B-41FE-9CEA-EBC4C616250E}" sibTransId="{03353A1F-E5CF-43DE-BBA1-7A22300044FF}"/>
    <dgm:cxn modelId="{3F230E16-5B8C-4423-8CCF-068A9200DDA3}" srcId="{0F0101B1-220A-4606-9D37-67AB6A09E733}" destId="{A23DDD99-9C59-44A9-910C-C43B3245A6AA}" srcOrd="2" destOrd="0" parTransId="{E83D2BFF-9C16-4548-98BA-063EF5BFAAB8}" sibTransId="{52AAF65A-01FB-4F85-917D-3172B14C2346}"/>
    <dgm:cxn modelId="{28A2DEBC-D37C-4FE1-BEAB-C2A762914C0F}" type="presParOf" srcId="{E959323A-A0A8-48C5-AB1B-DB5ABC6BFA52}" destId="{58A2B8A0-6FB4-4BEB-85C1-AFFB38241798}" srcOrd="0" destOrd="0" presId="urn:microsoft.com/office/officeart/2005/8/layout/radial3"/>
    <dgm:cxn modelId="{477E7013-C77E-41D5-BCC9-A6D923E7FCCF}" type="presParOf" srcId="{58A2B8A0-6FB4-4BEB-85C1-AFFB38241798}" destId="{F31E30CE-110E-4EE9-8562-53BBD0FD4EAB}" srcOrd="0" destOrd="0" presId="urn:microsoft.com/office/officeart/2005/8/layout/radial3"/>
    <dgm:cxn modelId="{5A8EB7E2-A530-4F3C-A2AE-C289D7FD1B79}" type="presParOf" srcId="{58A2B8A0-6FB4-4BEB-85C1-AFFB38241798}" destId="{91D047C6-CD35-40B6-B87D-1A50296BEAC6}" srcOrd="1" destOrd="0" presId="urn:microsoft.com/office/officeart/2005/8/layout/radial3"/>
    <dgm:cxn modelId="{C34AFE16-9A27-4DCD-AF6B-938FC7C01BA2}" type="presParOf" srcId="{58A2B8A0-6FB4-4BEB-85C1-AFFB38241798}" destId="{CB24DD9C-8888-451F-81C2-A0EF2F60CD56}" srcOrd="2" destOrd="0" presId="urn:microsoft.com/office/officeart/2005/8/layout/radial3"/>
    <dgm:cxn modelId="{37464B24-79D1-4077-A540-9F110BAF2692}" type="presParOf" srcId="{58A2B8A0-6FB4-4BEB-85C1-AFFB38241798}" destId="{85CA87BC-651F-48EF-839C-B25C480F2BDC}" srcOrd="3" destOrd="0" presId="urn:microsoft.com/office/officeart/2005/8/layout/radial3"/>
    <dgm:cxn modelId="{0C5CDFFC-C117-4414-B5CE-2F191E7E895B}" type="presParOf" srcId="{58A2B8A0-6FB4-4BEB-85C1-AFFB38241798}" destId="{E6582D98-B143-4C78-A367-8EBDFF474C1B}" srcOrd="4" destOrd="0" presId="urn:microsoft.com/office/officeart/2005/8/layout/radial3"/>
    <dgm:cxn modelId="{18D9D9F3-174A-4D83-B122-763286D0668A}" type="presParOf" srcId="{58A2B8A0-6FB4-4BEB-85C1-AFFB38241798}" destId="{F0C8621F-4A3F-42DA-9200-2BA48A26D5FF}" srcOrd="5" destOrd="0" presId="urn:microsoft.com/office/officeart/2005/8/layout/radial3"/>
    <dgm:cxn modelId="{3AFF7ED8-2896-4CE4-9CD9-3C93E46D3E44}" type="presParOf" srcId="{58A2B8A0-6FB4-4BEB-85C1-AFFB38241798}" destId="{12B7042C-D2B9-4F60-ACC7-B2D2592D38BB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331DC-8CFB-4500-AF73-CECD2B472256}">
      <dsp:nvSpPr>
        <dsp:cNvPr id="0" name=""/>
        <dsp:cNvSpPr/>
      </dsp:nvSpPr>
      <dsp:spPr>
        <a:xfrm>
          <a:off x="2057400" y="571500"/>
          <a:ext cx="4114800" cy="4114800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40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65CE2-44E4-4847-BD8B-BAC6A613A4E1}">
      <dsp:nvSpPr>
        <dsp:cNvPr id="0" name=""/>
        <dsp:cNvSpPr/>
      </dsp:nvSpPr>
      <dsp:spPr>
        <a:xfrm>
          <a:off x="2798064" y="2756458"/>
          <a:ext cx="2633472" cy="1357884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2798064" y="2756458"/>
        <a:ext cx="2633472" cy="13578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E30CE-110E-4EE9-8562-53BBD0FD4EAB}">
      <dsp:nvSpPr>
        <dsp:cNvPr id="0" name=""/>
        <dsp:cNvSpPr/>
      </dsp:nvSpPr>
      <dsp:spPr>
        <a:xfrm>
          <a:off x="3934941" y="1174667"/>
          <a:ext cx="1941529" cy="1400571"/>
        </a:xfrm>
        <a:prstGeom prst="ellipse">
          <a:avLst/>
        </a:prstGeom>
        <a:solidFill>
          <a:schemeClr val="tx2">
            <a:lumMod val="20000"/>
            <a:lumOff val="80000"/>
            <a:alpha val="50000"/>
          </a:schemeClr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C00000"/>
              </a:solidFill>
            </a:rPr>
            <a:t>CAHM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C00000"/>
              </a:solidFill>
            </a:rPr>
            <a:t>VI-SPDAT</a:t>
          </a:r>
        </a:p>
      </dsp:txBody>
      <dsp:txXfrm>
        <a:off x="4219271" y="1379776"/>
        <a:ext cx="1372869" cy="990353"/>
      </dsp:txXfrm>
    </dsp:sp>
    <dsp:sp modelId="{91D047C6-CD35-40B6-B87D-1A50296BEAC6}">
      <dsp:nvSpPr>
        <dsp:cNvPr id="0" name=""/>
        <dsp:cNvSpPr/>
      </dsp:nvSpPr>
      <dsp:spPr>
        <a:xfrm>
          <a:off x="2326967" y="836096"/>
          <a:ext cx="1267447" cy="2143204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000" b="1" kern="1200" dirty="0">
              <a:solidFill>
                <a:sysClr val="windowText" lastClr="000000"/>
              </a:solidFill>
            </a:rPr>
            <a:t>Project Access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000" b="1" kern="1200" dirty="0">
              <a:solidFill>
                <a:sysClr val="windowText" lastClr="000000"/>
              </a:solidFill>
            </a:rPr>
            <a:t>Other School Districts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000" b="1" kern="1200" dirty="0">
              <a:solidFill>
                <a:sysClr val="windowText" lastClr="000000"/>
              </a:solidFill>
            </a:rPr>
            <a:t>Shelters – (FRM, MMC)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1000" b="1" kern="1200" dirty="0">
              <a:solidFill>
                <a:sysClr val="windowText" lastClr="000000"/>
              </a:solidFill>
            </a:rPr>
            <a:t>Street</a:t>
          </a:r>
        </a:p>
        <a:p>
          <a:pPr lvl="0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dirty="0">
              <a:solidFill>
                <a:sysClr val="windowText" lastClr="000000"/>
              </a:solidFill>
            </a:rPr>
            <a:t>DSS </a:t>
          </a:r>
          <a:r>
            <a:rPr lang="en-US" sz="1000" b="1" kern="1200" dirty="0" smtClean="0">
              <a:solidFill>
                <a:sysClr val="windowText" lastClr="000000"/>
              </a:solidFill>
            </a:rPr>
            <a:t>Homeless </a:t>
          </a:r>
          <a:r>
            <a:rPr lang="en-US" sz="1000" b="1" kern="1200" dirty="0">
              <a:solidFill>
                <a:sysClr val="windowText" lastClr="000000"/>
              </a:solidFill>
            </a:rPr>
            <a:t>Assistance Unit (non assisted clients)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0" kern="1200" dirty="0">
            <a:solidFill>
              <a:sysClr val="windowText" lastClr="000000"/>
            </a:solidFill>
          </a:endParaRPr>
        </a:p>
      </dsp:txBody>
      <dsp:txXfrm>
        <a:off x="2388839" y="897968"/>
        <a:ext cx="1143703" cy="2019460"/>
      </dsp:txXfrm>
    </dsp:sp>
    <dsp:sp modelId="{CB24DD9C-8888-451F-81C2-A0EF2F60CD56}">
      <dsp:nvSpPr>
        <dsp:cNvPr id="0" name=""/>
        <dsp:cNvSpPr/>
      </dsp:nvSpPr>
      <dsp:spPr>
        <a:xfrm>
          <a:off x="5866368" y="0"/>
          <a:ext cx="1111139" cy="1123515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b="1" kern="1200" dirty="0"/>
            <a:t>PROJECT </a:t>
          </a:r>
          <a:r>
            <a:rPr lang="en-US" sz="1100" b="1" kern="1200" dirty="0" smtClean="0"/>
            <a:t>ACCESS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b="1" kern="1200" dirty="0" smtClean="0"/>
            <a:t> </a:t>
          </a:r>
          <a:endParaRPr lang="en-US" sz="11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50" b="1" kern="1200" dirty="0"/>
            <a:t>(FUSD)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dirty="0"/>
            <a:t>(Case Management)</a:t>
          </a:r>
          <a:endParaRPr lang="en-US" sz="1000" b="0" kern="1200" dirty="0">
            <a:solidFill>
              <a:sysClr val="windowText" lastClr="000000"/>
            </a:solidFill>
          </a:endParaRPr>
        </a:p>
      </dsp:txBody>
      <dsp:txXfrm>
        <a:off x="5920609" y="54241"/>
        <a:ext cx="1002657" cy="1015033"/>
      </dsp:txXfrm>
    </dsp:sp>
    <dsp:sp modelId="{85CA87BC-651F-48EF-839C-B25C480F2BDC}">
      <dsp:nvSpPr>
        <dsp:cNvPr id="0" name=""/>
        <dsp:cNvSpPr/>
      </dsp:nvSpPr>
      <dsp:spPr>
        <a:xfrm>
          <a:off x="6263041" y="1432247"/>
          <a:ext cx="1038905" cy="761996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ysClr val="windowText" lastClr="000000"/>
              </a:solidFill>
            </a:rPr>
            <a:t>HOUSING AUTHORITY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ysClr val="windowText" lastClr="000000"/>
              </a:solidFill>
            </a:rPr>
            <a:t>(non FUSD)</a:t>
          </a:r>
        </a:p>
      </dsp:txBody>
      <dsp:txXfrm>
        <a:off x="6300239" y="1469445"/>
        <a:ext cx="964509" cy="687600"/>
      </dsp:txXfrm>
    </dsp:sp>
    <dsp:sp modelId="{E6582D98-B143-4C78-A367-8EBDFF474C1B}">
      <dsp:nvSpPr>
        <dsp:cNvPr id="0" name=""/>
        <dsp:cNvSpPr/>
      </dsp:nvSpPr>
      <dsp:spPr>
        <a:xfrm>
          <a:off x="7877778" y="1789088"/>
          <a:ext cx="1114507" cy="990128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ysClr val="windowText" lastClr="000000"/>
              </a:solidFill>
            </a:rPr>
            <a:t>Case Management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ysClr val="windowText" lastClr="000000"/>
              </a:solidFill>
            </a:rPr>
            <a:t>Financial </a:t>
          </a:r>
          <a:r>
            <a:rPr lang="en-US" sz="1050" b="1" kern="1200" dirty="0">
              <a:solidFill>
                <a:sysClr val="windowText" lastClr="000000"/>
              </a:solidFill>
            </a:rPr>
            <a:t>Assistance</a:t>
          </a:r>
        </a:p>
      </dsp:txBody>
      <dsp:txXfrm>
        <a:off x="7926112" y="1837422"/>
        <a:ext cx="1017839" cy="893460"/>
      </dsp:txXfrm>
    </dsp:sp>
    <dsp:sp modelId="{F0C8621F-4A3F-42DA-9200-2BA48A26D5FF}">
      <dsp:nvSpPr>
        <dsp:cNvPr id="0" name=""/>
        <dsp:cNvSpPr/>
      </dsp:nvSpPr>
      <dsp:spPr>
        <a:xfrm>
          <a:off x="751511" y="1181636"/>
          <a:ext cx="1230372" cy="1168840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ysClr val="windowText" lastClr="000000"/>
              </a:solidFill>
            </a:rPr>
            <a:t>FAMILIES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>
              <a:solidFill>
                <a:sysClr val="windowText" lastClr="000000"/>
              </a:solidFill>
            </a:rPr>
            <a:t>Homeless (Street/Motels)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b="1" kern="1200" dirty="0">
            <a:solidFill>
              <a:sysClr val="windowText" lastClr="000000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smtClean="0">
              <a:solidFill>
                <a:sysClr val="windowText" lastClr="000000"/>
              </a:solidFill>
            </a:rPr>
            <a:t>CalWORKs            (Non WTW)</a:t>
          </a:r>
          <a:endParaRPr lang="en-US" sz="600" kern="1200" dirty="0">
            <a:solidFill>
              <a:sysClr val="windowText" lastClr="000000"/>
            </a:solidFill>
          </a:endParaRPr>
        </a:p>
      </dsp:txBody>
      <dsp:txXfrm>
        <a:off x="808569" y="1238694"/>
        <a:ext cx="1116256" cy="1054724"/>
      </dsp:txXfrm>
    </dsp:sp>
    <dsp:sp modelId="{12B7042C-D2B9-4F60-ACC7-B2D2592D38BB}">
      <dsp:nvSpPr>
        <dsp:cNvPr id="0" name=""/>
        <dsp:cNvSpPr/>
      </dsp:nvSpPr>
      <dsp:spPr>
        <a:xfrm>
          <a:off x="7523363" y="120934"/>
          <a:ext cx="1239475" cy="1148698"/>
        </a:xfrm>
        <a:prstGeom prst="ellipse">
          <a:avLst/>
        </a:prstGeom>
        <a:solidFill>
          <a:schemeClr val="tx1"/>
        </a:solidFill>
        <a:ln w="425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chemeClr val="bg1"/>
              </a:solidFill>
            </a:rPr>
            <a:t>Financial Assistance</a:t>
          </a:r>
        </a:p>
      </dsp:txBody>
      <dsp:txXfrm>
        <a:off x="7704880" y="289157"/>
        <a:ext cx="876441" cy="812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9D6C9-9A23-4E9C-9869-652627872C5D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5F97E-AD30-446E-B45B-0EFD8A321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1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5F97E-AD30-446E-B45B-0EFD8A3212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1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5F97E-AD30-446E-B45B-0EFD8A3212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7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BBCC8E-BEB6-4EFE-9008-2F78251C7046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78D1047-0D65-40EA-80D5-8B972691C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43" y="990600"/>
            <a:ext cx="7772400" cy="245009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w Cen MT Condensed Extra Bold" panose="020B0803020202020204" pitchFamily="34" charset="0"/>
              </a:rPr>
              <a:t/>
            </a:r>
            <a:br>
              <a:rPr lang="en-US" sz="3200" dirty="0" smtClean="0">
                <a:latin typeface="Tw Cen MT Condensed Extra Bold" panose="020B0803020202020204" pitchFamily="34" charset="0"/>
              </a:rPr>
            </a:br>
            <a:r>
              <a:rPr lang="en-US" sz="3200" dirty="0" smtClean="0">
                <a:latin typeface="Tw Cen MT Condensed Extra Bold" panose="020B0803020202020204" pitchFamily="34" charset="0"/>
              </a:rPr>
              <a:t/>
            </a:r>
            <a:br>
              <a:rPr lang="en-US" sz="3200" dirty="0" smtClean="0">
                <a:latin typeface="Tw Cen MT Condensed Extra Bold" panose="020B0803020202020204" pitchFamily="34" charset="0"/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w Cen MT Condensed Extra Bold" panose="020B0803020202020204" pitchFamily="34" charset="0"/>
              </a:rPr>
              <a:t>Fresno County</a:t>
            </a:r>
            <a:b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w Cen MT Condensed Extra Bold" panose="020B0803020202020204" pitchFamily="34" charset="0"/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w Cen MT Condensed Extra Bold" panose="020B0803020202020204" pitchFamily="34" charset="0"/>
              </a:rPr>
              <a:t>CalWORKs Housing Support Program (HSP)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3451" y="4267200"/>
            <a:ext cx="63246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w Cen MT Condensed" panose="020B0606020104020203" pitchFamily="34" charset="0"/>
              </a:rPr>
              <a:t>Presented by:  </a:t>
            </a:r>
          </a:p>
          <a:p>
            <a:pPr algn="l">
              <a:spcBef>
                <a:spcPts val="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w Cen MT Condensed" panose="020B0606020104020203" pitchFamily="34" charset="0"/>
              </a:rPr>
              <a:t>Laura Moreno, Senior Staff Analyst, Department of Social Services</a:t>
            </a:r>
          </a:p>
          <a:p>
            <a:pPr algn="l">
              <a:spcBef>
                <a:spcPts val="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w Cen MT Condensed" panose="020B0606020104020203" pitchFamily="34" charset="0"/>
              </a:rPr>
              <a:t>Shannon Welsh, Staff Analyst, Department of Social Services</a:t>
            </a:r>
          </a:p>
          <a:p>
            <a:pPr algn="l">
              <a:spcBef>
                <a:spcPts val="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w Cen MT Condensed" panose="020B0606020104020203" pitchFamily="34" charset="0"/>
              </a:rPr>
              <a:t>Tiffany Cantu,  Supervisor, Fresno Housing Authority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51" y="609600"/>
            <a:ext cx="1550584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6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" y="457200"/>
            <a:ext cx="5105400" cy="8700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Expenditures To Date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March 1 – 24, 2015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848600" cy="2438400"/>
          </a:xfrm>
        </p:spPr>
        <p:txBody>
          <a:bodyPr>
            <a:normAutofit fontScale="40000" lnSpcReduction="200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6000" dirty="0" smtClean="0">
                <a:latin typeface="Tw Cen MT Condensed" panose="020B0606020104020203" pitchFamily="34" charset="0"/>
              </a:rPr>
              <a:t>Rental Assistance (Deposits) = $11,419 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6000" dirty="0" smtClean="0">
                <a:latin typeface="Tw Cen MT Condensed" panose="020B0606020104020203" pitchFamily="34" charset="0"/>
              </a:rPr>
              <a:t>Rental Assistance (Monthly rental payments) = $8,392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6000" dirty="0" smtClean="0">
                <a:latin typeface="Tw Cen MT Condensed" panose="020B0606020104020203" pitchFamily="34" charset="0"/>
              </a:rPr>
              <a:t>Furniture and appliances = $20,000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6000" dirty="0" smtClean="0">
                <a:latin typeface="Tw Cen MT Condensed" panose="020B0606020104020203" pitchFamily="34" charset="0"/>
              </a:rPr>
              <a:t>Utility Payment Assistance = $5,000</a:t>
            </a:r>
          </a:p>
          <a:p>
            <a:pPr marL="4572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91000"/>
            <a:ext cx="1972304" cy="1523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3500582"/>
            <a:ext cx="5867400" cy="159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Progress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towards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goal</a:t>
            </a:r>
          </a:p>
          <a:p>
            <a:pPr marL="228600" indent="-182880">
              <a:lnSpc>
                <a:spcPct val="150000"/>
              </a:lnSpc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000" dirty="0" smtClean="0"/>
              <a:t> </a:t>
            </a:r>
            <a:r>
              <a:rPr lang="en-US" sz="2800" dirty="0" smtClean="0">
                <a:latin typeface="Tw Cen MT Condensed" panose="020B0606020104020203" pitchFamily="34" charset="0"/>
              </a:rPr>
              <a:t>Assisted </a:t>
            </a:r>
            <a:r>
              <a:rPr lang="en-US" sz="2800" dirty="0">
                <a:latin typeface="Tw Cen MT Condensed" panose="020B0606020104020203" pitchFamily="34" charset="0"/>
              </a:rPr>
              <a:t>57 people – 10 families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4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5410200" cy="48901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Program Challenges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315200" cy="2666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Tw Cen MT Condensed" panose="020B0606020104020203" pitchFamily="34" charset="0"/>
              </a:rPr>
              <a:t>Working with other agencies such as the School districts and substance abuse treatment </a:t>
            </a:r>
            <a:r>
              <a:rPr lang="en-US" sz="2000" b="1" dirty="0" smtClean="0">
                <a:latin typeface="Tw Cen MT Condensed" panose="020B0606020104020203" pitchFamily="34" charset="0"/>
              </a:rPr>
              <a:t>providers </a:t>
            </a:r>
            <a:r>
              <a:rPr lang="en-US" sz="2000" b="1" dirty="0">
                <a:latin typeface="Tw Cen MT Condensed" panose="020B0606020104020203" pitchFamily="34" charset="0"/>
              </a:rPr>
              <a:t>in determining “homelessness”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Tw Cen MT Condensed" panose="020B0606020104020203" pitchFamily="34" charset="0"/>
              </a:rPr>
              <a:t>No set processes – defining as we go along</a:t>
            </a:r>
          </a:p>
          <a:p>
            <a:pPr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Tw Cen MT Condensed" panose="020B0606020104020203" pitchFamily="34" charset="0"/>
              </a:rPr>
              <a:t>Short time frame to implement and expend </a:t>
            </a:r>
            <a:r>
              <a:rPr lang="en-US" sz="2000" b="1" dirty="0" smtClean="0">
                <a:latin typeface="Tw Cen MT Condensed" panose="020B0606020104020203" pitchFamily="34" charset="0"/>
              </a:rPr>
              <a:t>allocation</a:t>
            </a:r>
            <a:endParaRPr lang="en-US" sz="2000" b="1" dirty="0">
              <a:latin typeface="Tw Cen MT Condensed" panose="020B0606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200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Lessons Learned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962400"/>
            <a:ext cx="75438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182880">
              <a:lnSpc>
                <a:spcPct val="150000"/>
              </a:lnSpc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Tw Cen MT Condensed" panose="020B0606020104020203" pitchFamily="34" charset="0"/>
              </a:rPr>
              <a:t>Accessing the best service for clients – Client referred through HSP but a higher level of supportive service necessary to meet families need</a:t>
            </a:r>
          </a:p>
          <a:p>
            <a:pPr marL="228600" indent="-182880">
              <a:lnSpc>
                <a:spcPct val="150000"/>
              </a:lnSpc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Tw Cen MT Condensed" panose="020B0606020104020203" pitchFamily="34" charset="0"/>
              </a:rPr>
              <a:t>Being flexible and </a:t>
            </a:r>
            <a:r>
              <a:rPr lang="en-US" sz="2000" b="1" dirty="0" smtClean="0">
                <a:latin typeface="Tw Cen MT Condensed" panose="020B0606020104020203" pitchFamily="34" charset="0"/>
              </a:rPr>
              <a:t>adaptable to change</a:t>
            </a:r>
            <a:endParaRPr lang="en-US" sz="2000" b="1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5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609600"/>
            <a:ext cx="5105400" cy="6414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HSP Success Story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68" y="3886200"/>
            <a:ext cx="24288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39143" y="1981200"/>
            <a:ext cx="487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Why we do what we do…..</a:t>
            </a:r>
          </a:p>
        </p:txBody>
      </p:sp>
    </p:spTree>
    <p:extLst>
      <p:ext uri="{BB962C8B-B14F-4D97-AF65-F5344CB8AC3E}">
        <p14:creationId xmlns:p14="http://schemas.microsoft.com/office/powerpoint/2010/main" val="40049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>
          <a:xfrm>
            <a:off x="457200" y="1347519"/>
            <a:ext cx="7696200" cy="4114800"/>
          </a:xfrm>
          <a:solidFill>
            <a:schemeClr val="accent2">
              <a:lumMod val="75000"/>
            </a:schemeClr>
          </a:solidFill>
        </p:spPr>
      </p:sp>
      <p:sp>
        <p:nvSpPr>
          <p:cNvPr id="7" name="TextBox 6"/>
          <p:cNvSpPr txBox="1"/>
          <p:nvPr/>
        </p:nvSpPr>
        <p:spPr>
          <a:xfrm>
            <a:off x="990600" y="2743200"/>
            <a:ext cx="6553200" cy="132343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Questions?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41455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315200" cy="257008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w Cen MT Condensed" panose="020B0606020104020203" pitchFamily="34" charset="0"/>
                <a:ea typeface="+mn-ea"/>
                <a:cs typeface="+mn-cs"/>
              </a:rPr>
              <a:t>The County of Fresno Department of Social Services is operating in partnership with the Fresno Housing Authority  to provide the CalWORKs Housing Support Program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w Cen MT Condensed" panose="020B0606020104020203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762" y="4853840"/>
            <a:ext cx="2390476" cy="93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shwelsh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00600"/>
            <a:ext cx="19526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02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771504"/>
              </p:ext>
            </p:extLst>
          </p:nvPr>
        </p:nvGraphicFramePr>
        <p:xfrm>
          <a:off x="457200" y="5334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943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w Cen MT Condensed Extra Bold" panose="020B0803020202020204" pitchFamily="34" charset="0"/>
              </a:rPr>
              <a:t>Fresno County Statistics              HSP in Fresno County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166" y="56138"/>
            <a:ext cx="81153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Tw Cen MT Condensed" panose="020B0606020104020203" pitchFamily="34" charset="0"/>
            </a:endParaRPr>
          </a:p>
          <a:p>
            <a:r>
              <a:rPr lang="en-US" sz="2400" dirty="0" smtClean="0">
                <a:latin typeface="Tw Cen MT Condensed" panose="020B0606020104020203" pitchFamily="34" charset="0"/>
              </a:rPr>
              <a:t>Fresno County is both rural an urban – population 965,974</a:t>
            </a:r>
          </a:p>
          <a:p>
            <a:endParaRPr lang="en-US" sz="2400" dirty="0" smtClean="0">
              <a:latin typeface="Tw Cen MT Condensed" panose="020B0606020104020203" pitchFamily="34" charset="0"/>
            </a:endParaRPr>
          </a:p>
          <a:p>
            <a:r>
              <a:rPr lang="en-US" sz="2400" dirty="0">
                <a:latin typeface="Tw Cen MT Condensed" panose="020B0606020104020203" pitchFamily="34" charset="0"/>
              </a:rPr>
              <a:t>Long history of offering </a:t>
            </a:r>
            <a:r>
              <a:rPr lang="en-US" sz="2400" dirty="0" err="1">
                <a:latin typeface="Tw Cen MT Condensed" panose="020B0606020104020203" pitchFamily="34" charset="0"/>
              </a:rPr>
              <a:t>ESG</a:t>
            </a:r>
            <a:r>
              <a:rPr lang="en-US" sz="2400" dirty="0">
                <a:latin typeface="Tw Cen MT Condensed" panose="020B0606020104020203" pitchFamily="34" charset="0"/>
              </a:rPr>
              <a:t> and </a:t>
            </a:r>
            <a:r>
              <a:rPr lang="en-US" sz="2400" dirty="0" err="1">
                <a:latin typeface="Tw Cen MT Condensed" panose="020B0606020104020203" pitchFamily="34" charset="0"/>
              </a:rPr>
              <a:t>HPRP</a:t>
            </a:r>
            <a:r>
              <a:rPr lang="en-US" sz="2400" dirty="0">
                <a:latin typeface="Tw Cen MT Condensed" panose="020B0606020104020203" pitchFamily="34" charset="0"/>
              </a:rPr>
              <a:t> so it was a natural progression to request to be included in the HSP allocation</a:t>
            </a:r>
            <a:endParaRPr lang="en-US" sz="2400" dirty="0" smtClean="0">
              <a:latin typeface="Tw Cen MT Condensed" panose="020B0606020104020203" pitchFamily="34" charset="0"/>
            </a:endParaRPr>
          </a:p>
          <a:p>
            <a:r>
              <a:rPr lang="en-US" sz="2400" dirty="0" smtClean="0">
                <a:latin typeface="Tw Cen MT Condensed" panose="020B0606020104020203" pitchFamily="34" charset="0"/>
              </a:rPr>
              <a:t>	</a:t>
            </a:r>
          </a:p>
          <a:p>
            <a:r>
              <a:rPr lang="en-US" sz="2400" dirty="0" smtClean="0">
                <a:latin typeface="Tw Cen MT Condensed" panose="020B0606020104020203" pitchFamily="34" charset="0"/>
              </a:rPr>
              <a:t>Fresno </a:t>
            </a:r>
            <a:r>
              <a:rPr lang="en-US" sz="2400" dirty="0">
                <a:latin typeface="Tw Cen MT Condensed" panose="020B0606020104020203" pitchFamily="34" charset="0"/>
              </a:rPr>
              <a:t>is also part of </a:t>
            </a:r>
            <a:r>
              <a:rPr lang="en-US" sz="2400" dirty="0" smtClean="0">
                <a:latin typeface="Tw Cen MT Condensed" panose="020B0606020104020203" pitchFamily="34" charset="0"/>
              </a:rPr>
              <a:t>the 100,000 Homes Campaign, 25 Cities </a:t>
            </a:r>
            <a:r>
              <a:rPr lang="en-US" sz="2400" dirty="0">
                <a:latin typeface="Tw Cen MT Condensed" panose="020B0606020104020203" pitchFamily="34" charset="0"/>
              </a:rPr>
              <a:t>initiative </a:t>
            </a:r>
            <a:r>
              <a:rPr lang="en-US" sz="2400" dirty="0" smtClean="0">
                <a:latin typeface="Tw Cen MT Condensed" panose="020B0606020104020203" pitchFamily="34" charset="0"/>
              </a:rPr>
              <a:t>and  </a:t>
            </a:r>
            <a:r>
              <a:rPr lang="en-US" sz="2400" dirty="0" smtClean="0">
                <a:latin typeface="Tw Cen MT Condensed" panose="020B0606020104020203" pitchFamily="34" charset="0"/>
              </a:rPr>
              <a:t>Zero</a:t>
            </a:r>
            <a:r>
              <a:rPr lang="en-US" sz="2400" dirty="0" smtClean="0">
                <a:latin typeface="Tw Cen MT Condensed" panose="020B0606020104020203" pitchFamily="34" charset="0"/>
              </a:rPr>
              <a:t>: 2016</a:t>
            </a:r>
          </a:p>
          <a:p>
            <a:r>
              <a:rPr lang="en-US" sz="2800" dirty="0" smtClean="0">
                <a:latin typeface="Tw Cen MT Condensed" panose="020B0606020104020203" pitchFamily="34" charset="0"/>
              </a:rPr>
              <a:t>	</a:t>
            </a:r>
          </a:p>
          <a:p>
            <a:r>
              <a:rPr lang="en-US" sz="2400" dirty="0">
                <a:latin typeface="Tw Cen MT Condensed" panose="020B0606020104020203" pitchFamily="34" charset="0"/>
              </a:rPr>
              <a:t>In FY 13/14 the County of Fresno DSS served over 27,808 CalWORKs families and over 10,194 Welfare-to-Work (</a:t>
            </a:r>
            <a:r>
              <a:rPr lang="en-US" sz="2400" dirty="0" err="1">
                <a:latin typeface="Tw Cen MT Condensed" panose="020B0606020104020203" pitchFamily="34" charset="0"/>
              </a:rPr>
              <a:t>WTW</a:t>
            </a:r>
            <a:r>
              <a:rPr lang="en-US" sz="2400" dirty="0">
                <a:latin typeface="Tw Cen MT Condensed" panose="020B0606020104020203" pitchFamily="34" charset="0"/>
              </a:rPr>
              <a:t>) families. According to the most recent quarterly report for CalWORKs, the County of Fresno serves approximately 5% of the statewide CalWORKs population</a:t>
            </a:r>
          </a:p>
          <a:p>
            <a:endParaRPr lang="en-US" sz="2400" dirty="0" smtClean="0">
              <a:latin typeface="Tw Cen MT Condensed" panose="020B0606020104020203" pitchFamily="34" charset="0"/>
            </a:endParaRPr>
          </a:p>
          <a:p>
            <a:r>
              <a:rPr lang="en-US" sz="2400" dirty="0" smtClean="0">
                <a:latin typeface="Tw Cen MT Condensed" panose="020B0606020104020203" pitchFamily="34" charset="0"/>
              </a:rPr>
              <a:t>Approximately 1178  self-identified their household as homeless</a:t>
            </a:r>
            <a:endParaRPr lang="en-US" sz="2000" dirty="0" smtClean="0">
              <a:latin typeface="Tw Cen MT Condensed" panose="020B0606020104020203" pitchFamily="34" charset="0"/>
            </a:endParaRPr>
          </a:p>
          <a:p>
            <a:endParaRPr lang="en-US" dirty="0">
              <a:latin typeface="Tw Cen MT Condensed Extra Bold" panose="020B0803020202020204" pitchFamily="34" charset="0"/>
            </a:endParaRPr>
          </a:p>
          <a:p>
            <a:endParaRPr lang="en-US" dirty="0" smtClean="0">
              <a:latin typeface="Tw Cen MT Condensed Extra Bold" panose="020B0803020202020204" pitchFamily="34" charset="0"/>
            </a:endParaRPr>
          </a:p>
          <a:p>
            <a:r>
              <a:rPr lang="en-US" dirty="0">
                <a:latin typeface="Tw Cen MT Condensed Extra Bold" panose="020B0803020202020204" pitchFamily="34" charset="0"/>
              </a:rPr>
              <a:t>	</a:t>
            </a:r>
            <a:r>
              <a:rPr lang="en-US" dirty="0" smtClean="0">
                <a:latin typeface="Tw Cen MT Condensed Extra Bold" panose="020B0803020202020204" pitchFamily="34" charset="0"/>
              </a:rPr>
              <a:t>	</a:t>
            </a:r>
          </a:p>
          <a:p>
            <a:r>
              <a:rPr lang="en-US" dirty="0" smtClean="0">
                <a:latin typeface="Tw Cen MT Condensed" panose="020B0606020104020203" pitchFamily="34" charset="0"/>
              </a:rPr>
              <a:t> </a:t>
            </a:r>
            <a:endParaRPr lang="en-US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9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31520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Original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315200" cy="5090161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en-US" sz="2200" dirty="0">
                <a:latin typeface="Tw Cen MT Condensed" panose="020B0606020104020203" pitchFamily="34" charset="0"/>
              </a:rPr>
              <a:t>Asked for $1M to serve 146 households or 700 </a:t>
            </a:r>
            <a:r>
              <a:rPr lang="en-US" sz="2200" dirty="0" smtClean="0">
                <a:latin typeface="Tw Cen MT Condensed" panose="020B0606020104020203" pitchFamily="34" charset="0"/>
              </a:rPr>
              <a:t>Participants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sz="2200" dirty="0">
              <a:latin typeface="Tw Cen MT Condensed" panose="020B0606020104020203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n-US" sz="2200" dirty="0">
                <a:latin typeface="Tw Cen MT Condensed" panose="020B0606020104020203" pitchFamily="34" charset="0"/>
              </a:rPr>
              <a:t>We estimated that 44% (or 64 households) will require up to 60 days of assistance, 46% (or 67 households) will require 61 days to 6 months of assistance and 10% (or 15 households) will require 181 days to 1 year of </a:t>
            </a:r>
            <a:r>
              <a:rPr lang="en-US" sz="2200" dirty="0" smtClean="0">
                <a:latin typeface="Tw Cen MT Condensed" panose="020B0606020104020203" pitchFamily="34" charset="0"/>
              </a:rPr>
              <a:t>assistance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sz="2200" dirty="0" smtClean="0">
              <a:latin typeface="Tw Cen MT Condensed" panose="020B0606020104020203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n-US" sz="2200" dirty="0" smtClean="0">
                <a:latin typeface="Tw Cen MT Condensed" panose="020B0606020104020203" pitchFamily="34" charset="0"/>
              </a:rPr>
              <a:t>DSS </a:t>
            </a:r>
            <a:r>
              <a:rPr lang="en-US" sz="2200" dirty="0">
                <a:latin typeface="Tw Cen MT Condensed" panose="020B0606020104020203" pitchFamily="34" charset="0"/>
              </a:rPr>
              <a:t>is using the average cost of assistance provided per households under HPRP ($5,000) as the basis for service cost for this </a:t>
            </a:r>
            <a:r>
              <a:rPr lang="en-US" sz="2200" dirty="0" smtClean="0">
                <a:latin typeface="Tw Cen MT Condensed" panose="020B0606020104020203" pitchFamily="34" charset="0"/>
              </a:rPr>
              <a:t>proposal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sz="2200" dirty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50000"/>
                </a:schemeClr>
              </a:buClr>
            </a:pPr>
            <a:r>
              <a:rPr lang="en-US" sz="2200" dirty="0">
                <a:latin typeface="Tw Cen MT Condensed" panose="020B0606020104020203" pitchFamily="34" charset="0"/>
              </a:rPr>
              <a:t>Utilize the coordinated access system, </a:t>
            </a:r>
            <a:endParaRPr lang="en-US" sz="2200" dirty="0" smtClean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50000"/>
                </a:schemeClr>
              </a:buClr>
            </a:pPr>
            <a:endParaRPr lang="en-US" sz="2200" dirty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50000"/>
                </a:schemeClr>
              </a:buClr>
            </a:pPr>
            <a:r>
              <a:rPr lang="en-US" sz="2200" dirty="0">
                <a:latin typeface="Tw Cen MT Condensed" panose="020B0606020104020203" pitchFamily="34" charset="0"/>
              </a:rPr>
              <a:t>The Vulnerability Index (VI), and the Service Prioritization Decision Assistance Tool (SPDAT), for families (VI-F-SPDAT), and </a:t>
            </a:r>
            <a:endParaRPr lang="en-US" sz="2200" dirty="0" smtClean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50000"/>
                </a:schemeClr>
              </a:buClr>
            </a:pPr>
            <a:endParaRPr lang="en-US" sz="2200" dirty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50000"/>
                </a:schemeClr>
              </a:buClr>
            </a:pPr>
            <a:r>
              <a:rPr lang="en-US" sz="2200" dirty="0">
                <a:latin typeface="Tw Cen MT Condensed" panose="020B0606020104020203" pitchFamily="34" charset="0"/>
              </a:rPr>
              <a:t>Performance Management and Communications Platform (PMCP) and </a:t>
            </a:r>
            <a:endParaRPr lang="en-US" sz="2200" dirty="0" smtClean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50000"/>
                </a:schemeClr>
              </a:buClr>
            </a:pPr>
            <a:endParaRPr lang="en-US" sz="2200" dirty="0">
              <a:latin typeface="Tw Cen MT Condensed" panose="020B0606020104020203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n-US" sz="2200" dirty="0">
                <a:latin typeface="Tw Cen MT Condensed" panose="020B0606020104020203" pitchFamily="34" charset="0"/>
              </a:rPr>
              <a:t>Homeless Management Information System (</a:t>
            </a:r>
            <a:r>
              <a:rPr lang="en-US" sz="2200" dirty="0" err="1">
                <a:latin typeface="Tw Cen MT Condensed" panose="020B0606020104020203" pitchFamily="34" charset="0"/>
              </a:rPr>
              <a:t>HMIS</a:t>
            </a:r>
            <a:r>
              <a:rPr lang="en-US" sz="2200" dirty="0">
                <a:latin typeface="Tw Cen MT Condensed" panose="020B0606020104020203" pitchFamily="34" charset="0"/>
              </a:rPr>
              <a:t>)</a:t>
            </a:r>
            <a:endParaRPr lang="en-US" sz="2200" dirty="0" smtClean="0">
              <a:latin typeface="Tw Cen MT Condensed" panose="020B0606020104020203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HSP Process Overview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99182936"/>
              </p:ext>
            </p:extLst>
          </p:nvPr>
        </p:nvGraphicFramePr>
        <p:xfrm>
          <a:off x="-303212" y="1539557"/>
          <a:ext cx="9750425" cy="3794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32450" y="4495800"/>
            <a:ext cx="1225550" cy="851297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Future: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DSS HA Unit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(Assisted)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76400" y="33528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002152" y="2620259"/>
            <a:ext cx="381000" cy="381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02152" y="3559296"/>
            <a:ext cx="5715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76600" y="3352800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477000" y="26670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029200" y="2476500"/>
            <a:ext cx="457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790838">
            <a:off x="4876800" y="4142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- - -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84659"/>
            <a:ext cx="59382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84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77309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Initial Term - Feb – June 2015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3810000"/>
            <a:ext cx="23431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1143000"/>
            <a:ext cx="6781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w Cen MT Condensed" panose="020B0606020104020203" pitchFamily="34" charset="0"/>
              </a:rPr>
              <a:t>Implementation date: February </a:t>
            </a:r>
            <a:r>
              <a:rPr lang="en-US" sz="2400" b="1" dirty="0" smtClean="0">
                <a:latin typeface="Tw Cen MT Condensed" panose="020B0606020104020203" pitchFamily="34" charset="0"/>
              </a:rPr>
              <a:t>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Tw Cen MT Condensed" panose="020B0606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w Cen MT Condensed" panose="020B0606020104020203" pitchFamily="34" charset="0"/>
              </a:rPr>
              <a:t>Awarded $854,049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Tw Cen MT Condensed" panose="020B0606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w Cen MT Condensed" panose="020B0606020104020203" pitchFamily="34" charset="0"/>
              </a:rPr>
              <a:t>Adjusted Goal to serve 620 participants or 130 households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Tw Cen MT Condensed" panose="020B0606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w Cen MT Condensed" panose="020B0606020104020203" pitchFamily="34" charset="0"/>
              </a:rPr>
              <a:t>Receiving referrals from shelters, Homeless Assistance Unit and School districts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609600"/>
            <a:ext cx="3810000" cy="64141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Eligibility Criteria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315200" cy="5013961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en-US" sz="8000" b="1" dirty="0" smtClean="0">
                <a:latin typeface="Tw Cen MT Condensed" panose="020B0606020104020203" pitchFamily="34" charset="0"/>
              </a:rPr>
              <a:t>Initial Referral Criteria:</a:t>
            </a:r>
            <a:endParaRPr lang="en-US" sz="8000" dirty="0" smtClean="0">
              <a:latin typeface="Tw Cen MT Condensed" panose="020B0606020104020203" pitchFamily="34" charset="0"/>
            </a:endParaRPr>
          </a:p>
          <a:p>
            <a:pPr marL="50292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8000" dirty="0" smtClean="0">
                <a:latin typeface="Tw Cen MT Condensed" panose="020B0606020104020203" pitchFamily="34" charset="0"/>
              </a:rPr>
              <a:t>Be a CalWORKs recipient; and</a:t>
            </a:r>
          </a:p>
          <a:p>
            <a:pPr marL="50292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8000" dirty="0" smtClean="0">
                <a:latin typeface="Tw Cen MT Condensed" panose="020B0606020104020203" pitchFamily="34" charset="0"/>
              </a:rPr>
              <a:t>A resident of Fresno County; and</a:t>
            </a:r>
            <a:r>
              <a:rPr lang="en-US" sz="8000" u="sng" dirty="0" smtClean="0">
                <a:latin typeface="Tw Cen MT Condensed" panose="020B0606020104020203" pitchFamily="34" charset="0"/>
              </a:rPr>
              <a:t> </a:t>
            </a:r>
          </a:p>
          <a:p>
            <a:pPr marL="50292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8000" dirty="0" smtClean="0">
                <a:latin typeface="Tw Cen MT Condensed" panose="020B0606020104020203" pitchFamily="34" charset="0"/>
              </a:rPr>
              <a:t>Be homeless</a:t>
            </a:r>
            <a:endParaRPr lang="en-US" sz="8000" b="1" u="sng" dirty="0" smtClean="0">
              <a:latin typeface="Tw Cen MT Condensed" panose="020B0606020104020203" pitchFamily="34" charset="0"/>
            </a:endParaRPr>
          </a:p>
          <a:p>
            <a:pPr marL="45720" indent="0">
              <a:buClr>
                <a:schemeClr val="accent2">
                  <a:lumMod val="75000"/>
                </a:schemeClr>
              </a:buClr>
              <a:buNone/>
            </a:pPr>
            <a:endParaRPr lang="en-US" sz="8000" b="1" dirty="0">
              <a:latin typeface="Tw Cen MT Condensed" panose="020B0606020104020203" pitchFamily="34" charset="0"/>
            </a:endParaRPr>
          </a:p>
          <a:p>
            <a:pPr marL="45720" indent="0">
              <a:buClr>
                <a:schemeClr val="accent2">
                  <a:lumMod val="75000"/>
                </a:schemeClr>
              </a:buClr>
              <a:buNone/>
            </a:pPr>
            <a:r>
              <a:rPr lang="en-US" sz="8000" b="1" dirty="0" smtClean="0">
                <a:latin typeface="Tw Cen MT Condensed" panose="020B0606020104020203" pitchFamily="34" charset="0"/>
              </a:rPr>
              <a:t>The </a:t>
            </a:r>
            <a:r>
              <a:rPr lang="en-US" sz="8000" b="1" dirty="0">
                <a:latin typeface="Tw Cen MT Condensed" panose="020B0606020104020203" pitchFamily="34" charset="0"/>
              </a:rPr>
              <a:t>purposes of the CalWORKs Housing Support </a:t>
            </a:r>
            <a:r>
              <a:rPr lang="en-US" sz="8000" b="1" dirty="0" smtClean="0">
                <a:latin typeface="Tw Cen MT Condensed" panose="020B0606020104020203" pitchFamily="34" charset="0"/>
              </a:rPr>
              <a:t>Program in Fresno County, </a:t>
            </a:r>
            <a:r>
              <a:rPr lang="en-US" sz="8000" b="1" dirty="0">
                <a:latin typeface="Tw Cen MT Condensed" panose="020B0606020104020203" pitchFamily="34" charset="0"/>
              </a:rPr>
              <a:t>a household is considered homeless when it meets one of the following definitions:</a:t>
            </a:r>
            <a:endParaRPr lang="en-US" sz="8000" dirty="0">
              <a:latin typeface="Tw Cen MT Condensed" panose="020B0606020104020203" pitchFamily="34" charset="0"/>
            </a:endParaRPr>
          </a:p>
          <a:p>
            <a:pPr marL="45720" indent="0">
              <a:buClr>
                <a:schemeClr val="accent2">
                  <a:lumMod val="75000"/>
                </a:schemeClr>
              </a:buClr>
              <a:buNone/>
            </a:pPr>
            <a:r>
              <a:rPr lang="en-US" sz="8000" dirty="0">
                <a:latin typeface="Tw Cen MT Condensed" panose="020B0606020104020203" pitchFamily="34" charset="0"/>
              </a:rPr>
              <a:t> </a:t>
            </a:r>
          </a:p>
          <a:p>
            <a:pPr lvl="0">
              <a:buClr>
                <a:schemeClr val="accent2">
                  <a:lumMod val="75000"/>
                </a:schemeClr>
              </a:buClr>
            </a:pPr>
            <a:r>
              <a:rPr lang="en-US" sz="8000" dirty="0">
                <a:latin typeface="Tw Cen MT Condensed" panose="020B0606020104020203" pitchFamily="34" charset="0"/>
              </a:rPr>
              <a:t>Sleeping in an emergency shelter</a:t>
            </a:r>
            <a:r>
              <a:rPr lang="en-US" sz="8000" dirty="0" smtClean="0">
                <a:latin typeface="Tw Cen MT Condensed" panose="020B0606020104020203" pitchFamily="34" charset="0"/>
              </a:rPr>
              <a:t>;</a:t>
            </a:r>
            <a:endParaRPr lang="en-US" sz="8000" dirty="0">
              <a:latin typeface="Tw Cen MT Condensed" panose="020B0606020104020203" pitchFamily="34" charset="0"/>
            </a:endParaRPr>
          </a:p>
          <a:p>
            <a:pPr lvl="0">
              <a:buClr>
                <a:schemeClr val="accent2">
                  <a:lumMod val="75000"/>
                </a:schemeClr>
              </a:buClr>
            </a:pPr>
            <a:r>
              <a:rPr lang="en-US" sz="8000" dirty="0">
                <a:latin typeface="Tw Cen MT Condensed" panose="020B0606020104020203" pitchFamily="34" charset="0"/>
              </a:rPr>
              <a:t>Sleeping in a motel;</a:t>
            </a:r>
          </a:p>
          <a:p>
            <a:pPr lvl="0">
              <a:buClr>
                <a:schemeClr val="accent2">
                  <a:lumMod val="75000"/>
                </a:schemeClr>
              </a:buClr>
            </a:pPr>
            <a:r>
              <a:rPr lang="en-US" sz="8000" dirty="0">
                <a:latin typeface="Tw Cen MT Condensed" panose="020B0606020104020203" pitchFamily="34" charset="0"/>
              </a:rPr>
              <a:t>Sleeping in a place not meant for human habitation, such as cars, parks, abandoned buildings, streets/sidewalks;</a:t>
            </a:r>
          </a:p>
          <a:p>
            <a:pPr lvl="0">
              <a:buClr>
                <a:schemeClr val="accent2">
                  <a:lumMod val="75000"/>
                </a:schemeClr>
              </a:buClr>
            </a:pPr>
            <a:r>
              <a:rPr lang="en-US" sz="8000" dirty="0" smtClean="0">
                <a:latin typeface="Tw Cen MT Condensed" panose="020B0606020104020203" pitchFamily="34" charset="0"/>
              </a:rPr>
              <a:t>Victims </a:t>
            </a:r>
            <a:r>
              <a:rPr lang="en-US" sz="8000" dirty="0">
                <a:latin typeface="Tw Cen MT Condensed" panose="020B0606020104020203" pitchFamily="34" charset="0"/>
              </a:rPr>
              <a:t>of domestic violence;</a:t>
            </a:r>
          </a:p>
          <a:p>
            <a:pPr lvl="0">
              <a:buClr>
                <a:schemeClr val="accent2">
                  <a:lumMod val="75000"/>
                </a:schemeClr>
              </a:buClr>
            </a:pPr>
            <a:r>
              <a:rPr lang="en-US" sz="8000" dirty="0">
                <a:latin typeface="Tw Cen MT Condensed" panose="020B0606020104020203" pitchFamily="34" charset="0"/>
              </a:rPr>
              <a:t>Family is lacking fixed and regular nighttime residence.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8700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Overview of Services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Provided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495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►"/>
            </a:pPr>
            <a:r>
              <a:rPr lang="en-US" sz="2000" b="1" dirty="0" smtClean="0">
                <a:latin typeface="Tw Cen MT Condensed" panose="020B0606020104020203" pitchFamily="34" charset="0"/>
              </a:rPr>
              <a:t>Short to Medium term rental assistance</a:t>
            </a:r>
          </a:p>
          <a:p>
            <a:pPr>
              <a:lnSpc>
                <a:spcPct val="200000"/>
              </a:lnSpc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►"/>
            </a:pPr>
            <a:r>
              <a:rPr lang="en-US" sz="2000" b="1" dirty="0" smtClean="0">
                <a:latin typeface="Tw Cen MT Condensed" panose="020B0606020104020203" pitchFamily="34" charset="0"/>
              </a:rPr>
              <a:t>Rental </a:t>
            </a:r>
            <a:r>
              <a:rPr lang="en-US" sz="2000" b="1" dirty="0">
                <a:latin typeface="Tw Cen MT Condensed" panose="020B0606020104020203" pitchFamily="34" charset="0"/>
              </a:rPr>
              <a:t>deposit </a:t>
            </a:r>
            <a:r>
              <a:rPr lang="en-US" sz="2000" b="1" dirty="0" smtClean="0">
                <a:latin typeface="Tw Cen MT Condensed" panose="020B0606020104020203" pitchFamily="34" charset="0"/>
              </a:rPr>
              <a:t>assistance</a:t>
            </a:r>
            <a:endParaRPr lang="en-US" sz="2000" b="1" dirty="0">
              <a:latin typeface="Tw Cen MT Condensed" panose="020B0606020104020203" pitchFamily="34" charset="0"/>
            </a:endParaRPr>
          </a:p>
          <a:p>
            <a:pPr>
              <a:lnSpc>
                <a:spcPct val="200000"/>
              </a:lnSpc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►"/>
            </a:pPr>
            <a:r>
              <a:rPr lang="en-US" sz="2000" b="1" dirty="0" smtClean="0">
                <a:latin typeface="Tw Cen MT Condensed" panose="020B0606020104020203" pitchFamily="34" charset="0"/>
              </a:rPr>
              <a:t>Appliances </a:t>
            </a:r>
            <a:r>
              <a:rPr lang="en-US" sz="2000" b="1" dirty="0">
                <a:latin typeface="Tw Cen MT Condensed" panose="020B0606020104020203" pitchFamily="34" charset="0"/>
              </a:rPr>
              <a:t>and/or furniture that are essential to ensure that rental </a:t>
            </a:r>
            <a:r>
              <a:rPr lang="en-US" sz="2000" b="1" dirty="0" smtClean="0">
                <a:latin typeface="Tw Cen MT Condensed" panose="020B0606020104020203" pitchFamily="34" charset="0"/>
              </a:rPr>
              <a:t>meets basic </a:t>
            </a:r>
            <a:r>
              <a:rPr lang="en-US" sz="2000" b="1" dirty="0">
                <a:latin typeface="Tw Cen MT Condensed" panose="020B0606020104020203" pitchFamily="34" charset="0"/>
              </a:rPr>
              <a:t>habitability standards</a:t>
            </a:r>
          </a:p>
          <a:p>
            <a:pPr>
              <a:lnSpc>
                <a:spcPct val="200000"/>
              </a:lnSpc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►"/>
            </a:pPr>
            <a:r>
              <a:rPr lang="en-US" sz="2000" b="1" dirty="0" smtClean="0">
                <a:latin typeface="Tw Cen MT Condensed" panose="020B0606020104020203" pitchFamily="34" charset="0"/>
              </a:rPr>
              <a:t>Case Management (i.e. – budgeting; job search; transportation; medical  appointment assistance; child care search; school attendance)</a:t>
            </a:r>
            <a:endParaRPr lang="en-US" sz="2000" b="1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9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1752600" cy="641412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Policy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80060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n-US" b="1" dirty="0" smtClean="0">
                <a:latin typeface="Tw Cen MT Condensed" panose="020B0606020104020203" pitchFamily="34" charset="0"/>
              </a:rPr>
              <a:t>Primary responsibility for the delivery of HSP services </a:t>
            </a:r>
            <a:r>
              <a:rPr lang="en-US" b="1" dirty="0" smtClean="0">
                <a:latin typeface="Tw Cen MT Condensed" panose="020B0606020104020203" pitchFamily="34" charset="0"/>
              </a:rPr>
              <a:t>is carried </a:t>
            </a:r>
            <a:r>
              <a:rPr lang="en-US" b="1" dirty="0" smtClean="0">
                <a:latin typeface="Tw Cen MT Condensed" panose="020B0606020104020203" pitchFamily="34" charset="0"/>
              </a:rPr>
              <a:t>out by the Fresno Housing Authority who </a:t>
            </a:r>
            <a:r>
              <a:rPr lang="en-US" b="1" dirty="0" smtClean="0">
                <a:latin typeface="Tw Cen MT Condensed" panose="020B0606020104020203" pitchFamily="34" charset="0"/>
              </a:rPr>
              <a:t>employs a housing </a:t>
            </a:r>
            <a:r>
              <a:rPr lang="en-US" b="1" dirty="0" smtClean="0">
                <a:latin typeface="Tw Cen MT Condensed" panose="020B0606020104020203" pitchFamily="34" charset="0"/>
              </a:rPr>
              <a:t>first and rapid re-housing model.</a:t>
            </a:r>
          </a:p>
          <a:p>
            <a:pPr marL="45720" indent="0">
              <a:buNone/>
            </a:pPr>
            <a:endParaRPr lang="en-US" b="1" dirty="0">
              <a:latin typeface="Tw Cen MT Condensed" panose="020B0606020104020203" pitchFamily="34" charset="0"/>
            </a:endParaRPr>
          </a:p>
          <a:p>
            <a:pPr marL="0" indent="0">
              <a:buNone/>
            </a:pPr>
            <a:r>
              <a:rPr lang="en-US" sz="3100" b="1" dirty="0" smtClean="0">
                <a:latin typeface="Tw Cen MT Condensed" panose="020B0606020104020203" pitchFamily="34" charset="0"/>
              </a:rPr>
              <a:t>  Services include, but are not limited to:</a:t>
            </a:r>
          </a:p>
          <a:p>
            <a:pPr marL="603504" lvl="2" indent="0">
              <a:buNone/>
            </a:pPr>
            <a:r>
              <a:rPr lang="en-US" sz="2300" b="1" dirty="0" smtClean="0">
                <a:latin typeface="Tw Cen MT Condensed" panose="020B0606020104020203" pitchFamily="34" charset="0"/>
              </a:rPr>
              <a:t>•</a:t>
            </a:r>
            <a:r>
              <a:rPr lang="en-US" sz="2300" b="1" dirty="0">
                <a:latin typeface="Tw Cen MT Condensed" panose="020B0606020104020203" pitchFamily="34" charset="0"/>
              </a:rPr>
              <a:t>	Rental Assistance (partial or full)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Security deposits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Utility deposits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Moving costs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Motel/hotel vouchers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Paid shelter costs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Making home habitable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Case management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Landlord engagement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Legal services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Credit repair</a:t>
            </a:r>
          </a:p>
          <a:p>
            <a:pPr marL="603504" lvl="2" indent="0">
              <a:buNone/>
            </a:pPr>
            <a:r>
              <a:rPr lang="en-US" sz="2300" b="1" dirty="0">
                <a:latin typeface="Tw Cen MT Condensed" panose="020B0606020104020203" pitchFamily="34" charset="0"/>
              </a:rPr>
              <a:t>•	Other</a:t>
            </a:r>
          </a:p>
          <a:p>
            <a:pPr marL="45720" indent="0">
              <a:buNone/>
            </a:pPr>
            <a:endParaRPr lang="en-US" b="1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87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1680</TotalTime>
  <Words>598</Words>
  <Application>Microsoft Office PowerPoint</Application>
  <PresentationFormat>On-screen Show (4:3)</PresentationFormat>
  <Paragraphs>123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  Fresno County CalWORKs Housing Support Program (HSP)</vt:lpstr>
      <vt:lpstr>The County of Fresno Department of Social Services is operating in partnership with the Fresno Housing Authority  to provide the CalWORKs Housing Support Program</vt:lpstr>
      <vt:lpstr>PowerPoint Presentation</vt:lpstr>
      <vt:lpstr>Original Plan</vt:lpstr>
      <vt:lpstr>HSP Process Overview</vt:lpstr>
      <vt:lpstr>Initial Term - Feb – June 2015</vt:lpstr>
      <vt:lpstr>Eligibility Criteria</vt:lpstr>
      <vt:lpstr>Overview of Services Provided</vt:lpstr>
      <vt:lpstr>Policy</vt:lpstr>
      <vt:lpstr>Expenditures To Date March 1 – 24, 2015</vt:lpstr>
      <vt:lpstr>Program Challenges</vt:lpstr>
      <vt:lpstr>HSP Success Story</vt:lpstr>
      <vt:lpstr>PowerPoint Presentation</vt:lpstr>
    </vt:vector>
  </TitlesOfParts>
  <Company>County of Fresno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Andrade</dc:creator>
  <cp:lastModifiedBy>Welsh, Shannon</cp:lastModifiedBy>
  <cp:revision>47</cp:revision>
  <cp:lastPrinted>2015-04-03T16:36:28Z</cp:lastPrinted>
  <dcterms:created xsi:type="dcterms:W3CDTF">2015-04-01T22:00:20Z</dcterms:created>
  <dcterms:modified xsi:type="dcterms:W3CDTF">2015-04-03T22:47:37Z</dcterms:modified>
</cp:coreProperties>
</file>