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7"/>
  </p:notesMasterIdLst>
  <p:sldIdLst>
    <p:sldId id="256" r:id="rId2"/>
    <p:sldId id="273" r:id="rId3"/>
    <p:sldId id="274" r:id="rId4"/>
    <p:sldId id="271" r:id="rId5"/>
    <p:sldId id="272" r:id="rId6"/>
    <p:sldId id="267" r:id="rId7"/>
    <p:sldId id="265" r:id="rId8"/>
    <p:sldId id="266" r:id="rId9"/>
    <p:sldId id="263" r:id="rId10"/>
    <p:sldId id="259" r:id="rId11"/>
    <p:sldId id="260" r:id="rId12"/>
    <p:sldId id="261" r:id="rId13"/>
    <p:sldId id="262" r:id="rId14"/>
    <p:sldId id="258" r:id="rId15"/>
    <p:sldId id="268" r:id="rId16"/>
    <p:sldId id="264" r:id="rId17"/>
    <p:sldId id="269" r:id="rId18"/>
    <p:sldId id="270" r:id="rId19"/>
    <p:sldId id="275" r:id="rId20"/>
    <p:sldId id="276" r:id="rId21"/>
    <p:sldId id="277" r:id="rId22"/>
    <p:sldId id="278" r:id="rId23"/>
    <p:sldId id="279" r:id="rId24"/>
    <p:sldId id="280" r:id="rId25"/>
    <p:sldId id="281" r:id="rId26"/>
  </p:sldIdLst>
  <p:sldSz cx="9144000" cy="6858000" type="screen4x3"/>
  <p:notesSz cx="7010400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0" d="100"/>
          <a:sy n="110" d="100"/>
        </p:scale>
        <p:origin x="-1008" y="4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1804"/>
          </a:xfrm>
          <a:prstGeom prst="rect">
            <a:avLst/>
          </a:prstGeom>
        </p:spPr>
        <p:txBody>
          <a:bodyPr vert="horz" lIns="92818" tIns="46409" rIns="92818" bIns="4640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1804"/>
          </a:xfrm>
          <a:prstGeom prst="rect">
            <a:avLst/>
          </a:prstGeom>
        </p:spPr>
        <p:txBody>
          <a:bodyPr vert="horz" lIns="92818" tIns="46409" rIns="92818" bIns="46409" rtlCol="0"/>
          <a:lstStyle>
            <a:lvl1pPr algn="r">
              <a:defRPr sz="1200"/>
            </a:lvl1pPr>
          </a:lstStyle>
          <a:p>
            <a:fld id="{8F998BB2-E7D5-4DFF-81D6-2BD0FF961AD4}" type="datetimeFigureOut">
              <a:rPr lang="en-US" smtClean="0"/>
              <a:t>11/19/2014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5388" y="692150"/>
            <a:ext cx="4619625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18" tIns="46409" rIns="92818" bIns="4640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387136"/>
            <a:ext cx="5608320" cy="4156234"/>
          </a:xfrm>
          <a:prstGeom prst="rect">
            <a:avLst/>
          </a:prstGeom>
        </p:spPr>
        <p:txBody>
          <a:bodyPr vert="horz" lIns="92818" tIns="46409" rIns="92818" bIns="4640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668"/>
            <a:ext cx="3037840" cy="461804"/>
          </a:xfrm>
          <a:prstGeom prst="rect">
            <a:avLst/>
          </a:prstGeom>
        </p:spPr>
        <p:txBody>
          <a:bodyPr vert="horz" lIns="92818" tIns="46409" rIns="92818" bIns="4640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772668"/>
            <a:ext cx="3037840" cy="461804"/>
          </a:xfrm>
          <a:prstGeom prst="rect">
            <a:avLst/>
          </a:prstGeom>
        </p:spPr>
        <p:txBody>
          <a:bodyPr vert="horz" lIns="92818" tIns="46409" rIns="92818" bIns="46409" rtlCol="0" anchor="b"/>
          <a:lstStyle>
            <a:lvl1pPr algn="r">
              <a:defRPr sz="1200"/>
            </a:lvl1pPr>
          </a:lstStyle>
          <a:p>
            <a:fld id="{12266346-281E-4B5B-A7D3-F705D1639E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8593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95388" y="692150"/>
            <a:ext cx="4619625" cy="34639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266346-281E-4B5B-A7D3-F705D1639EF3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0840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B796D-DE3E-47B4-8D7E-425FCF4FDFDB}" type="datetimeFigureOut">
              <a:rPr lang="en-US" smtClean="0"/>
              <a:t>11/19/2014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2976E23-6B9C-4786-9787-E1BA515F503F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B796D-DE3E-47B4-8D7E-425FCF4FDFDB}" type="datetimeFigureOut">
              <a:rPr lang="en-US" smtClean="0"/>
              <a:t>11/19/2014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76E23-6B9C-4786-9787-E1BA515F503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B796D-DE3E-47B4-8D7E-425FCF4FDFDB}" type="datetimeFigureOut">
              <a:rPr lang="en-US" smtClean="0"/>
              <a:t>11/19/2014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76E23-6B9C-4786-9787-E1BA515F503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B796D-DE3E-47B4-8D7E-425FCF4FDFDB}" type="datetimeFigureOut">
              <a:rPr lang="en-US" smtClean="0"/>
              <a:t>11/19/2014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76E23-6B9C-4786-9787-E1BA515F503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B796D-DE3E-47B4-8D7E-425FCF4FDFDB}" type="datetimeFigureOut">
              <a:rPr lang="en-US" smtClean="0"/>
              <a:t>11/19/2014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76E23-6B9C-4786-9787-E1BA515F503F}" type="slidenum">
              <a:rPr lang="en-US" smtClean="0"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B796D-DE3E-47B4-8D7E-425FCF4FDFDB}" type="datetimeFigureOut">
              <a:rPr lang="en-US" smtClean="0"/>
              <a:t>11/19/2014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76E23-6B9C-4786-9787-E1BA515F503F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B796D-DE3E-47B4-8D7E-425FCF4FDFDB}" type="datetimeFigureOut">
              <a:rPr lang="en-US" smtClean="0"/>
              <a:t>11/19/2014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76E23-6B9C-4786-9787-E1BA515F503F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B796D-DE3E-47B4-8D7E-425FCF4FDFDB}" type="datetimeFigureOut">
              <a:rPr lang="en-US" smtClean="0"/>
              <a:t>11/19/2014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76E23-6B9C-4786-9787-E1BA515F503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B796D-DE3E-47B4-8D7E-425FCF4FDFDB}" type="datetimeFigureOut">
              <a:rPr lang="en-US" smtClean="0"/>
              <a:t>11/19/2014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76E23-6B9C-4786-9787-E1BA515F503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B796D-DE3E-47B4-8D7E-425FCF4FDFDB}" type="datetimeFigureOut">
              <a:rPr lang="en-US" smtClean="0"/>
              <a:t>11/19/2014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76E23-6B9C-4786-9787-E1BA515F503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B796D-DE3E-47B4-8D7E-425FCF4FDFDB}" type="datetimeFigureOut">
              <a:rPr lang="en-US" smtClean="0"/>
              <a:t>11/19/2014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76E23-6B9C-4786-9787-E1BA515F503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DA5B796D-DE3E-47B4-8D7E-425FCF4FDFDB}" type="datetimeFigureOut">
              <a:rPr lang="en-US" smtClean="0"/>
              <a:t>11/19/2014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F2976E23-6B9C-4786-9787-E1BA515F503F}" type="slidenum">
              <a:rPr lang="en-US" smtClean="0"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6.emf"/><Relationship Id="rId4" Type="http://schemas.openxmlformats.org/officeDocument/2006/relationships/package" Target="../embeddings/Microsoft_Word_Document1.docx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ndhomelessness.org/library/entry/closing-the-front-door-creating-a-successful-diversion-program-for-homeless" TargetMode="External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www.endhomelessness.org/library/entry/rapid-re-housing-triage-tool1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" name="Rectangle 24"/>
          <p:cNvSpPr>
            <a:spLocks noChangeArrowheads="1"/>
          </p:cNvSpPr>
          <p:nvPr/>
        </p:nvSpPr>
        <p:spPr bwMode="auto">
          <a:xfrm>
            <a:off x="9" y="-13215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pSp>
        <p:nvGrpSpPr>
          <p:cNvPr id="34" name="Group 33"/>
          <p:cNvGrpSpPr/>
          <p:nvPr/>
        </p:nvGrpSpPr>
        <p:grpSpPr>
          <a:xfrm>
            <a:off x="93133" y="0"/>
            <a:ext cx="9457267" cy="6858000"/>
            <a:chOff x="69850" y="0"/>
            <a:chExt cx="7092950" cy="9144000"/>
          </a:xfrm>
          <a:solidFill>
            <a:schemeClr val="accent6">
              <a:lumMod val="20000"/>
              <a:lumOff val="80000"/>
            </a:schemeClr>
          </a:solidFill>
        </p:grpSpPr>
        <p:grpSp>
          <p:nvGrpSpPr>
            <p:cNvPr id="1031" name="Group 7"/>
            <p:cNvGrpSpPr>
              <a:grpSpLocks/>
            </p:cNvGrpSpPr>
            <p:nvPr/>
          </p:nvGrpSpPr>
          <p:grpSpPr bwMode="auto">
            <a:xfrm>
              <a:off x="69850" y="0"/>
              <a:ext cx="7092950" cy="9144000"/>
              <a:chOff x="110" y="150"/>
              <a:chExt cx="12130" cy="15690"/>
            </a:xfrm>
            <a:grpFill/>
          </p:grpSpPr>
          <p:pic>
            <p:nvPicPr>
              <p:cNvPr id="1032" name="Picture 8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110" y="150"/>
                <a:ext cx="12130" cy="15690"/>
              </a:xfrm>
              <a:prstGeom prst="rect">
                <a:avLst/>
              </a:prstGeom>
              <a:grpFill/>
            </p:spPr>
          </p:pic>
          <p:grpSp>
            <p:nvGrpSpPr>
              <p:cNvPr id="1033" name="Group 9"/>
              <p:cNvGrpSpPr>
                <a:grpSpLocks/>
              </p:cNvGrpSpPr>
              <p:nvPr/>
            </p:nvGrpSpPr>
            <p:grpSpPr bwMode="auto">
              <a:xfrm>
                <a:off x="502" y="3068"/>
                <a:ext cx="11405" cy="7595"/>
                <a:chOff x="502" y="3068"/>
                <a:chExt cx="11405" cy="7595"/>
              </a:xfrm>
              <a:grpFill/>
            </p:grpSpPr>
            <p:sp>
              <p:nvSpPr>
                <p:cNvPr id="1034" name="Freeform 10"/>
                <p:cNvSpPr>
                  <a:spLocks/>
                </p:cNvSpPr>
                <p:nvPr/>
              </p:nvSpPr>
              <p:spPr bwMode="auto">
                <a:xfrm>
                  <a:off x="502" y="3068"/>
                  <a:ext cx="11405" cy="7595"/>
                </a:xfrm>
                <a:custGeom>
                  <a:avLst/>
                  <a:gdLst/>
                  <a:ahLst/>
                  <a:cxnLst>
                    <a:cxn ang="0">
                      <a:pos x="0" y="7595"/>
                    </a:cxn>
                    <a:cxn ang="0">
                      <a:pos x="11405" y="7595"/>
                    </a:cxn>
                    <a:cxn ang="0">
                      <a:pos x="11405" y="0"/>
                    </a:cxn>
                    <a:cxn ang="0">
                      <a:pos x="0" y="0"/>
                    </a:cxn>
                    <a:cxn ang="0">
                      <a:pos x="0" y="7595"/>
                    </a:cxn>
                  </a:cxnLst>
                  <a:rect l="0" t="0" r="r" b="b"/>
                  <a:pathLst>
                    <a:path w="11405" h="7595">
                      <a:moveTo>
                        <a:pt x="0" y="7595"/>
                      </a:moveTo>
                      <a:lnTo>
                        <a:pt x="11405" y="7595"/>
                      </a:lnTo>
                      <a:lnTo>
                        <a:pt x="11405" y="0"/>
                      </a:lnTo>
                      <a:lnTo>
                        <a:pt x="0" y="0"/>
                      </a:lnTo>
                      <a:lnTo>
                        <a:pt x="0" y="7595"/>
                      </a:lnTo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pic>
              <p:nvPicPr>
                <p:cNvPr id="1035" name="Picture 11"/>
                <p:cNvPicPr>
                  <a:picLocks noChangeAspect="1" noChangeArrowheads="1"/>
                </p:cNvPicPr>
                <p:nvPr/>
              </p:nvPicPr>
              <p:blipFill>
                <a:blip r:embed="rId3" cstate="print"/>
                <a:srcRect/>
                <a:stretch>
                  <a:fillRect/>
                </a:stretch>
              </p:blipFill>
              <p:spPr bwMode="auto">
                <a:xfrm>
                  <a:off x="517" y="5874"/>
                  <a:ext cx="11376" cy="4789"/>
                </a:xfrm>
                <a:prstGeom prst="rect">
                  <a:avLst/>
                </a:prstGeom>
                <a:grpFill/>
              </p:spPr>
            </p:pic>
          </p:grpSp>
        </p:grpSp>
        <p:sp>
          <p:nvSpPr>
            <p:cNvPr id="1049" name="Rectangle 25"/>
            <p:cNvSpPr>
              <a:spLocks noChangeArrowheads="1"/>
            </p:cNvSpPr>
            <p:nvPr/>
          </p:nvSpPr>
          <p:spPr bwMode="auto">
            <a:xfrm>
              <a:off x="2343150" y="609600"/>
              <a:ext cx="2727285" cy="492443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1" i="0" u="none" strike="noStrike" cap="none" normalizeH="0" baseline="0" dirty="0" smtClean="0">
                  <a:ln>
                    <a:noFill/>
                  </a:ln>
                  <a:solidFill>
                    <a:srgbClr val="4F1900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THE COUNTY OF MADERA, CA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50" name="Rectangle 26"/>
            <p:cNvSpPr>
              <a:spLocks noChangeArrowheads="1"/>
            </p:cNvSpPr>
            <p:nvPr/>
          </p:nvSpPr>
          <p:spPr bwMode="auto">
            <a:xfrm>
              <a:off x="304800" y="2025881"/>
              <a:ext cx="6705600" cy="861775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1" i="0" u="none" strike="noStrike" cap="none" normalizeH="0" baseline="0" dirty="0" smtClean="0">
                  <a:ln>
                    <a:noFill/>
                  </a:ln>
                  <a:solidFill>
                    <a:srgbClr val="303030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THE FRONT DOOR</a:t>
              </a:r>
              <a:endPara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rgbClr val="303030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A COST EFFECTIVE STRATEGY TO HELP FAMILIES EXIT</a:t>
              </a:r>
              <a:endPara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rgbClr val="303030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OR AVOID HOMELESSNESS AND RETAIN PERMANENT HOUSING</a:t>
              </a:r>
              <a:endPara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51" name="Rectangle 27"/>
            <p:cNvSpPr>
              <a:spLocks noChangeArrowheads="1"/>
            </p:cNvSpPr>
            <p:nvPr/>
          </p:nvSpPr>
          <p:spPr bwMode="auto">
            <a:xfrm>
              <a:off x="1257300" y="6400800"/>
              <a:ext cx="4628286" cy="574516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200" b="1" i="0" u="none" strike="noStrike" cap="none" normalizeH="0" baseline="0" dirty="0" smtClean="0">
                  <a:ln>
                    <a:noFill/>
                  </a:ln>
                  <a:solidFill>
                    <a:srgbClr val="4F1900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CALWORKS HOUSING SUPPORT PROGRAM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52" name="Rectangle 28"/>
            <p:cNvSpPr>
              <a:spLocks noChangeArrowheads="1"/>
            </p:cNvSpPr>
            <p:nvPr/>
          </p:nvSpPr>
          <p:spPr bwMode="auto">
            <a:xfrm>
              <a:off x="2270077" y="8012677"/>
              <a:ext cx="2775038" cy="738664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>
                      <a:lumMod val="85000"/>
                      <a:lumOff val="15000"/>
                    </a:schemeClr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MADERA COUNTY DEPARTMENT OF SOCIAL SERVICES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>
                      <a:lumMod val="85000"/>
                      <a:lumOff val="15000"/>
                    </a:schemeClr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700 EAST YOSEMITE AVENUE • MADERA, CA 93638 </a:t>
              </a:r>
              <a:endPara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9862520"/>
              </p:ext>
            </p:extLst>
          </p:nvPr>
        </p:nvGraphicFramePr>
        <p:xfrm>
          <a:off x="838200" y="533400"/>
          <a:ext cx="7543800" cy="5410200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3090017"/>
                <a:gridCol w="2097628"/>
                <a:gridCol w="2356155"/>
              </a:tblGrid>
              <a:tr h="76604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Garamond"/>
                          <a:ea typeface="Times New Roman"/>
                          <a:cs typeface="Arial"/>
                        </a:rPr>
                        <a:t>Level of Assistance</a:t>
                      </a:r>
                      <a:endParaRPr lang="en-US" sz="1100" dirty="0">
                        <a:effectLst/>
                        <a:latin typeface="Century Schoolbook"/>
                        <a:ea typeface="Times New Roman"/>
                        <a:cs typeface="Times New Roman"/>
                      </a:endParaRPr>
                    </a:p>
                  </a:txBody>
                  <a:tcPr marL="64087" marR="64087" marT="64087" marB="16161" anchor="b">
                    <a:lnL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Garamond"/>
                          <a:ea typeface="Times New Roman"/>
                          <a:cs typeface="Arial"/>
                        </a:rPr>
                        <a:t>Tenant Screening Barriers (Barriers to Obtaining Housing)</a:t>
                      </a:r>
                      <a:endParaRPr lang="en-US" sz="1100" dirty="0">
                        <a:effectLst/>
                        <a:latin typeface="Century Schoolbook"/>
                        <a:ea typeface="Times New Roman"/>
                        <a:cs typeface="Times New Roman"/>
                      </a:endParaRPr>
                    </a:p>
                  </a:txBody>
                  <a:tcPr marL="64087" marR="64087" marT="64087" marB="16161" anchor="b">
                    <a:lnL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Garamond"/>
                          <a:ea typeface="Times New Roman"/>
                          <a:cs typeface="Arial"/>
                        </a:rPr>
                        <a:t>Retention Barriers (Barriers to Sustaining Housing)</a:t>
                      </a:r>
                      <a:endParaRPr lang="en-US" sz="1100" dirty="0">
                        <a:effectLst/>
                        <a:latin typeface="Century Schoolbook"/>
                        <a:ea typeface="Times New Roman"/>
                        <a:cs typeface="Times New Roman"/>
                      </a:endParaRPr>
                    </a:p>
                  </a:txBody>
                  <a:tcPr marL="64087" marR="64087" marT="64087" marB="16161" anchor="b">
                    <a:lnL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464415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Garamond"/>
                          <a:ea typeface="Times New Roman"/>
                          <a:cs typeface="Arial"/>
                        </a:rPr>
                        <a:t>Level 1—</a:t>
                      </a:r>
                      <a:endParaRPr lang="en-US" sz="1100" dirty="0">
                        <a:effectLst/>
                        <a:latin typeface="Century Schoolbook"/>
                        <a:ea typeface="Times New Roman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Garamond"/>
                          <a:ea typeface="Times New Roman"/>
                          <a:cs typeface="Arial"/>
                        </a:rPr>
                        <a:t>The </a:t>
                      </a:r>
                      <a:r>
                        <a:rPr lang="en-US" sz="1100" dirty="0" err="1">
                          <a:effectLst/>
                          <a:latin typeface="Garamond"/>
                          <a:ea typeface="Times New Roman"/>
                          <a:cs typeface="Arial"/>
                        </a:rPr>
                        <a:t>CalWORKs</a:t>
                      </a:r>
                      <a:r>
                        <a:rPr lang="en-US" sz="1100" dirty="0">
                          <a:effectLst/>
                          <a:latin typeface="Garamond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100" b="1" u="sng" dirty="0">
                          <a:effectLst/>
                          <a:latin typeface="Garamond"/>
                          <a:ea typeface="Times New Roman"/>
                          <a:cs typeface="Arial"/>
                        </a:rPr>
                        <a:t>household</a:t>
                      </a:r>
                      <a:r>
                        <a:rPr lang="en-US" sz="1100" dirty="0">
                          <a:effectLst/>
                          <a:latin typeface="Garamond"/>
                          <a:ea typeface="Times New Roman"/>
                          <a:cs typeface="Arial"/>
                        </a:rPr>
                        <a:t> will need minimal assistance to obtain and retain housing.  The Madera Housing Support (HS) Program offers the following for most Level 1 households:  </a:t>
                      </a:r>
                      <a:endParaRPr lang="en-US" sz="1100" dirty="0">
                        <a:effectLst/>
                        <a:latin typeface="Century Schoolbook"/>
                        <a:ea typeface="Times New Roman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Garamond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effectLst/>
                        <a:latin typeface="Century Schoolbook"/>
                        <a:ea typeface="Times New Roman"/>
                        <a:cs typeface="Times New Roman"/>
                      </a:endParaRPr>
                    </a:p>
                    <a:p>
                      <a:pPr marL="342900" marR="0" lvl="0" indent="-34290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3366"/>
                        </a:buClr>
                        <a:buSzPts val="1000"/>
                        <a:buFont typeface="Wingdings"/>
                        <a:buChar char=""/>
                        <a:tabLst>
                          <a:tab pos="457200" algn="l"/>
                          <a:tab pos="228600" algn="l"/>
                        </a:tabLst>
                      </a:pPr>
                      <a:r>
                        <a:rPr lang="en-US" sz="1100" dirty="0">
                          <a:effectLst/>
                          <a:latin typeface="Garamond"/>
                          <a:ea typeface="Times New Roman"/>
                          <a:cs typeface="Times New Roman"/>
                        </a:rPr>
                        <a:t>Financial assistance for housing start-up (e.g. first month’s rent, security deposit, utility deposit)</a:t>
                      </a:r>
                      <a:endParaRPr lang="en-US" sz="10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marL="342900" marR="0" lvl="0" indent="-34290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3366"/>
                        </a:buClr>
                        <a:buSzPts val="1000"/>
                        <a:buFont typeface="Wingdings"/>
                        <a:buChar char=""/>
                        <a:tabLst>
                          <a:tab pos="457200" algn="l"/>
                          <a:tab pos="228600" algn="l"/>
                        </a:tabLst>
                      </a:pPr>
                      <a:r>
                        <a:rPr lang="en-US" sz="1100" dirty="0">
                          <a:effectLst/>
                          <a:latin typeface="Garamond"/>
                          <a:ea typeface="Times New Roman"/>
                          <a:cs typeface="Times New Roman"/>
                        </a:rPr>
                        <a:t>Initial consultation related to housing search (e.g. where to find rental information, how to complete housing applications, documentation needed)</a:t>
                      </a:r>
                      <a:endParaRPr lang="en-US" sz="10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marL="342900" marR="0" lvl="0" indent="-34290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3366"/>
                        </a:buClr>
                        <a:buSzPts val="1000"/>
                        <a:buFont typeface="Wingdings"/>
                        <a:buChar char=""/>
                        <a:tabLst>
                          <a:tab pos="457200" algn="l"/>
                          <a:tab pos="228600" algn="l"/>
                        </a:tabLst>
                      </a:pPr>
                      <a:r>
                        <a:rPr lang="en-US" sz="1100" dirty="0">
                          <a:effectLst/>
                          <a:latin typeface="Garamond"/>
                          <a:ea typeface="Times New Roman"/>
                          <a:cs typeface="Times New Roman"/>
                        </a:rPr>
                        <a:t>Time-limited rental assistance, per client Housing Plan</a:t>
                      </a:r>
                      <a:endParaRPr lang="en-US" sz="10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marL="342900" marR="0" lvl="0" indent="-34290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3366"/>
                        </a:buClr>
                        <a:buSzPts val="1000"/>
                        <a:buFont typeface="Wingdings"/>
                        <a:buChar char=""/>
                        <a:tabLst>
                          <a:tab pos="457200" algn="l"/>
                          <a:tab pos="228600" algn="l"/>
                        </a:tabLst>
                      </a:pPr>
                      <a:r>
                        <a:rPr lang="en-US" sz="1100" dirty="0">
                          <a:effectLst/>
                          <a:latin typeface="Garamond"/>
                          <a:ea typeface="Times New Roman"/>
                          <a:cs typeface="Times New Roman"/>
                        </a:rPr>
                        <a:t>Home visit/check-in after move-in</a:t>
                      </a:r>
                      <a:endParaRPr lang="en-US" sz="10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marL="342900" marR="0" lvl="0" indent="-34290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3366"/>
                        </a:buClr>
                        <a:buSzPts val="1000"/>
                        <a:buFont typeface="Wingdings"/>
                        <a:buChar char=""/>
                        <a:tabLst>
                          <a:tab pos="457200" algn="l"/>
                          <a:tab pos="228600" algn="l"/>
                        </a:tabLst>
                      </a:pPr>
                      <a:r>
                        <a:rPr lang="en-US" sz="1100" dirty="0">
                          <a:effectLst/>
                          <a:latin typeface="Garamond"/>
                          <a:ea typeface="Times New Roman"/>
                          <a:cs typeface="Times New Roman"/>
                        </a:rPr>
                        <a:t>Offer of services (at tenant request) for up to 3 months.</a:t>
                      </a:r>
                      <a:endParaRPr lang="en-US" sz="10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Garamond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effectLst/>
                        <a:latin typeface="Century Schoolbook"/>
                        <a:ea typeface="Times New Roman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u="sng" dirty="0">
                          <a:effectLst/>
                          <a:latin typeface="Garamond"/>
                          <a:ea typeface="Times New Roman"/>
                          <a:cs typeface="Arial"/>
                        </a:rPr>
                        <a:t>Landlord</a:t>
                      </a:r>
                      <a:r>
                        <a:rPr lang="en-US" sz="1100" dirty="0">
                          <a:effectLst/>
                          <a:latin typeface="Garamond"/>
                          <a:ea typeface="Times New Roman"/>
                          <a:cs typeface="Arial"/>
                        </a:rPr>
                        <a:t> assistance will likely include only program contact information for tenancy </a:t>
                      </a:r>
                      <a:r>
                        <a:rPr lang="en-US" sz="1100" dirty="0" smtClean="0">
                          <a:effectLst/>
                          <a:latin typeface="Garamond"/>
                          <a:ea typeface="Times New Roman"/>
                          <a:cs typeface="Arial"/>
                        </a:rPr>
                        <a:t>concerns.</a:t>
                      </a:r>
                      <a:endParaRPr lang="en-US" sz="1100" dirty="0">
                        <a:effectLst/>
                        <a:latin typeface="Century Schoolbook"/>
                        <a:ea typeface="Times New Roman"/>
                        <a:cs typeface="Times New Roman"/>
                      </a:endParaRPr>
                    </a:p>
                  </a:txBody>
                  <a:tcPr marL="64087" marR="64087" marT="64087" marB="16161">
                    <a:lnL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Garamond"/>
                          <a:ea typeface="Times New Roman"/>
                          <a:cs typeface="Arial"/>
                        </a:rPr>
                        <a:t>Household has no criminal history  </a:t>
                      </a:r>
                      <a:endParaRPr lang="en-US" sz="1100" dirty="0">
                        <a:effectLst/>
                        <a:latin typeface="Century Schoolbook"/>
                        <a:ea typeface="Times New Roman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Garamond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effectLst/>
                        <a:latin typeface="Century Schoolbook"/>
                        <a:ea typeface="Times New Roman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Garamond"/>
                          <a:ea typeface="Times New Roman"/>
                          <a:cs typeface="Arial"/>
                        </a:rPr>
                        <a:t>Rental history: an established local rental history.  No evictions, landlord references are good to fair</a:t>
                      </a:r>
                      <a:endParaRPr lang="en-US" sz="1100" dirty="0">
                        <a:effectLst/>
                        <a:latin typeface="Century Schoolbook"/>
                        <a:ea typeface="Times New Roman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Garamond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effectLst/>
                        <a:latin typeface="Century Schoolbook"/>
                        <a:ea typeface="Times New Roman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Garamond"/>
                          <a:ea typeface="Times New Roman"/>
                          <a:cs typeface="Arial"/>
                        </a:rPr>
                        <a:t>Credit history is good, with the exception of a few late utility and credit card payments</a:t>
                      </a:r>
                      <a:endParaRPr lang="en-US" sz="1100" dirty="0">
                        <a:effectLst/>
                        <a:latin typeface="Century Schoolbook"/>
                        <a:ea typeface="Times New Roman"/>
                        <a:cs typeface="Times New Roman"/>
                      </a:endParaRPr>
                    </a:p>
                  </a:txBody>
                  <a:tcPr marL="64087" marR="64087" marT="64087" marB="16161">
                    <a:lnL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Garamond"/>
                          <a:ea typeface="Times New Roman"/>
                          <a:cs typeface="Arial"/>
                        </a:rPr>
                        <a:t>No significant barriers except financial: very low income, insufficient emergency reserves</a:t>
                      </a:r>
                      <a:endParaRPr lang="en-US" sz="1100" dirty="0">
                        <a:effectLst/>
                        <a:latin typeface="Century Schoolbook"/>
                        <a:ea typeface="Times New Roman"/>
                        <a:cs typeface="Times New Roman"/>
                      </a:endParaRPr>
                    </a:p>
                  </a:txBody>
                  <a:tcPr marL="64087" marR="64087" marT="64087" marB="16161">
                    <a:lnL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490897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5122493"/>
              </p:ext>
            </p:extLst>
          </p:nvPr>
        </p:nvGraphicFramePr>
        <p:xfrm>
          <a:off x="838201" y="1371602"/>
          <a:ext cx="7543801" cy="5105398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3073399"/>
                <a:gridCol w="2048935"/>
                <a:gridCol w="2421467"/>
              </a:tblGrid>
              <a:tr h="510539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Garamond"/>
                          <a:ea typeface="Times New Roman"/>
                          <a:cs typeface="Arial"/>
                        </a:rPr>
                        <a:t>Level 2—</a:t>
                      </a:r>
                      <a:endParaRPr lang="en-US" sz="1100" dirty="0">
                        <a:effectLst/>
                        <a:latin typeface="Century Schoolbook"/>
                        <a:ea typeface="Times New Roman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Garamond"/>
                          <a:ea typeface="Times New Roman"/>
                          <a:cs typeface="Arial"/>
                        </a:rPr>
                        <a:t>The </a:t>
                      </a:r>
                      <a:r>
                        <a:rPr lang="en-US" sz="1100" dirty="0" err="1">
                          <a:effectLst/>
                          <a:latin typeface="Garamond"/>
                          <a:ea typeface="Times New Roman"/>
                          <a:cs typeface="Arial"/>
                        </a:rPr>
                        <a:t>CalWORKs</a:t>
                      </a:r>
                      <a:r>
                        <a:rPr lang="en-US" sz="1100" dirty="0">
                          <a:effectLst/>
                          <a:latin typeface="Garamond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100" b="1" u="sng" dirty="0">
                          <a:effectLst/>
                          <a:latin typeface="Garamond"/>
                          <a:ea typeface="Times New Roman"/>
                          <a:cs typeface="Arial"/>
                        </a:rPr>
                        <a:t>household</a:t>
                      </a:r>
                      <a:r>
                        <a:rPr lang="en-US" sz="1100" dirty="0">
                          <a:effectLst/>
                          <a:latin typeface="Garamond"/>
                          <a:ea typeface="Times New Roman"/>
                          <a:cs typeface="Arial"/>
                        </a:rPr>
                        <a:t> will need routine assistance to obtain and retain housing.  The HS Program offers the following for most Level 2 households:</a:t>
                      </a:r>
                      <a:endParaRPr lang="en-US" sz="1100" dirty="0">
                        <a:effectLst/>
                        <a:latin typeface="Century Schoolbook"/>
                        <a:ea typeface="Times New Roman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Garamond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effectLst/>
                        <a:latin typeface="Century Schoolbook"/>
                        <a:ea typeface="Times New Roman"/>
                        <a:cs typeface="Times New Roman"/>
                      </a:endParaRPr>
                    </a:p>
                    <a:p>
                      <a:pPr marL="342900" marR="0" lvl="0" indent="-34290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3366"/>
                        </a:buClr>
                        <a:buSzPts val="1000"/>
                        <a:buFont typeface="Wingdings"/>
                        <a:buChar char=""/>
                        <a:tabLst>
                          <a:tab pos="457200" algn="l"/>
                          <a:tab pos="228600" algn="l"/>
                        </a:tabLst>
                      </a:pPr>
                      <a:r>
                        <a:rPr lang="en-US" sz="1100" dirty="0">
                          <a:effectLst/>
                          <a:latin typeface="Garamond"/>
                          <a:ea typeface="Times New Roman"/>
                          <a:cs typeface="Arial"/>
                        </a:rPr>
                        <a:t>F</a:t>
                      </a:r>
                      <a:r>
                        <a:rPr lang="en-US" sz="1100" dirty="0">
                          <a:effectLst/>
                          <a:latin typeface="Garamond"/>
                          <a:ea typeface="Times New Roman"/>
                          <a:cs typeface="Times New Roman"/>
                        </a:rPr>
                        <a:t>inancial assistance for housing start-up</a:t>
                      </a:r>
                      <a:endParaRPr lang="en-US" sz="11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marL="342900" marR="0" lvl="0" indent="-34290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3366"/>
                        </a:buClr>
                        <a:buSzPts val="1000"/>
                        <a:buFont typeface="Wingdings"/>
                        <a:buChar char=""/>
                        <a:tabLst>
                          <a:tab pos="457200" algn="l"/>
                          <a:tab pos="228600" algn="l"/>
                        </a:tabLst>
                      </a:pPr>
                      <a:r>
                        <a:rPr lang="en-US" sz="1100" dirty="0">
                          <a:effectLst/>
                          <a:latin typeface="Garamond"/>
                          <a:ea typeface="Times New Roman"/>
                          <a:cs typeface="Times New Roman"/>
                        </a:rPr>
                        <a:t>Time-limited rental assistance, per client </a:t>
                      </a:r>
                      <a:r>
                        <a:rPr lang="en-US" sz="1100" dirty="0" smtClean="0">
                          <a:effectLst/>
                          <a:latin typeface="Garamond"/>
                          <a:ea typeface="Times New Roman"/>
                          <a:cs typeface="Times New Roman"/>
                        </a:rPr>
                        <a:t>Family</a:t>
                      </a:r>
                      <a:r>
                        <a:rPr lang="en-US" sz="1100" baseline="0" dirty="0" smtClean="0">
                          <a:effectLst/>
                          <a:latin typeface="Garamond"/>
                          <a:ea typeface="Times New Roman"/>
                          <a:cs typeface="Times New Roman"/>
                        </a:rPr>
                        <a:t> Stabilization </a:t>
                      </a:r>
                      <a:r>
                        <a:rPr lang="en-US" sz="1100" dirty="0" smtClean="0">
                          <a:effectLst/>
                          <a:latin typeface="Garamond"/>
                          <a:ea typeface="Times New Roman"/>
                          <a:cs typeface="Times New Roman"/>
                        </a:rPr>
                        <a:t>Plan</a:t>
                      </a:r>
                      <a:endParaRPr lang="en-US" sz="11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marL="342900" marR="0" lvl="0" indent="-34290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3366"/>
                        </a:buClr>
                        <a:buSzPts val="1000"/>
                        <a:buFont typeface="Wingdings"/>
                        <a:buChar char=""/>
                        <a:tabLst>
                          <a:tab pos="457200" algn="l"/>
                          <a:tab pos="228600" algn="l"/>
                        </a:tabLst>
                      </a:pPr>
                      <a:r>
                        <a:rPr lang="en-US" sz="1100" dirty="0">
                          <a:effectLst/>
                          <a:latin typeface="Garamond"/>
                          <a:ea typeface="Times New Roman"/>
                          <a:cs typeface="Times New Roman"/>
                        </a:rPr>
                        <a:t>Initial consultation and ongoing assistance with housing search, including bus tickets as needed</a:t>
                      </a:r>
                      <a:endParaRPr lang="en-US" sz="11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marL="342900" marR="0" lvl="0" indent="-34290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3366"/>
                        </a:buClr>
                        <a:buSzPts val="1000"/>
                        <a:buFont typeface="Wingdings"/>
                        <a:buChar char=""/>
                        <a:tabLst>
                          <a:tab pos="457200" algn="l"/>
                          <a:tab pos="228600" algn="l"/>
                        </a:tabLst>
                      </a:pPr>
                      <a:r>
                        <a:rPr lang="en-US" sz="1100" dirty="0">
                          <a:effectLst/>
                          <a:latin typeface="Garamond"/>
                          <a:ea typeface="Times New Roman"/>
                          <a:cs typeface="Times New Roman"/>
                        </a:rPr>
                        <a:t>Development of Housing Plan to work on any identified retention barriers</a:t>
                      </a:r>
                      <a:endParaRPr lang="en-US" sz="11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marL="342900" marR="0" lvl="0" indent="-34290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3366"/>
                        </a:buClr>
                        <a:buSzPts val="1000"/>
                        <a:buFont typeface="Wingdings"/>
                        <a:buChar char=""/>
                        <a:tabLst>
                          <a:tab pos="457200" algn="l"/>
                          <a:tab pos="228600" algn="l"/>
                        </a:tabLst>
                      </a:pPr>
                      <a:r>
                        <a:rPr lang="en-US" sz="1100" dirty="0">
                          <a:effectLst/>
                          <a:latin typeface="Garamond"/>
                          <a:ea typeface="Times New Roman"/>
                          <a:cs typeface="Times New Roman"/>
                        </a:rPr>
                        <a:t>Weekly home visits for first two months; then reduce to bi-weekly or monthly as most Housing Plan goals are met.  </a:t>
                      </a:r>
                      <a:endParaRPr lang="en-US" sz="11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marL="342900" marR="0" lvl="0" indent="-34290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3366"/>
                        </a:buClr>
                        <a:buSzPts val="1000"/>
                        <a:buFont typeface="Wingdings"/>
                        <a:buChar char=""/>
                        <a:tabLst>
                          <a:tab pos="457200" algn="l"/>
                          <a:tab pos="228600" algn="l"/>
                        </a:tabLst>
                      </a:pPr>
                      <a:r>
                        <a:rPr lang="en-US" sz="1100" dirty="0">
                          <a:effectLst/>
                          <a:latin typeface="Garamond"/>
                          <a:ea typeface="Times New Roman"/>
                          <a:cs typeface="Times New Roman"/>
                        </a:rPr>
                        <a:t>Services available for up to 6 months, depending on housing problems and progress toward Housing Plan goals.</a:t>
                      </a:r>
                      <a:endParaRPr lang="en-US" sz="11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Garamond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effectLst/>
                        <a:latin typeface="Century Schoolbook"/>
                        <a:ea typeface="Times New Roman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u="sng" dirty="0">
                          <a:effectLst/>
                          <a:latin typeface="Garamond"/>
                          <a:ea typeface="Times New Roman"/>
                          <a:cs typeface="Arial"/>
                        </a:rPr>
                        <a:t>Landlord</a:t>
                      </a:r>
                      <a:r>
                        <a:rPr lang="en-US" sz="1100" dirty="0">
                          <a:effectLst/>
                          <a:latin typeface="Garamond"/>
                          <a:ea typeface="Times New Roman"/>
                          <a:cs typeface="Arial"/>
                        </a:rPr>
                        <a:t> assistance: </a:t>
                      </a:r>
                      <a:endParaRPr lang="en-US" sz="1100" dirty="0">
                        <a:effectLst/>
                        <a:latin typeface="Century Schoolbook"/>
                        <a:ea typeface="Times New Roman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Garamond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effectLst/>
                        <a:latin typeface="Century Schoolbook"/>
                        <a:ea typeface="Times New Roman"/>
                        <a:cs typeface="Times New Roman"/>
                      </a:endParaRPr>
                    </a:p>
                    <a:p>
                      <a:pPr marL="342900" marR="0" lvl="0" indent="-34290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3366"/>
                        </a:buClr>
                        <a:buSzPts val="1000"/>
                        <a:buFont typeface="Wingdings"/>
                        <a:buChar char=""/>
                        <a:tabLst>
                          <a:tab pos="457200" algn="l"/>
                          <a:tab pos="228600" algn="l"/>
                        </a:tabLst>
                      </a:pPr>
                      <a:r>
                        <a:rPr lang="en-US" sz="1100" dirty="0">
                          <a:effectLst/>
                          <a:latin typeface="Garamond"/>
                          <a:ea typeface="Times New Roman"/>
                          <a:cs typeface="Arial"/>
                        </a:rPr>
                        <a:t>6</a:t>
                      </a:r>
                      <a:r>
                        <a:rPr lang="en-US" sz="1100" dirty="0">
                          <a:effectLst/>
                          <a:latin typeface="Garamond"/>
                          <a:ea typeface="Times New Roman"/>
                          <a:cs typeface="Times New Roman"/>
                        </a:rPr>
                        <a:t> month availability: landlord can call with tenancy issues and program will respond. </a:t>
                      </a:r>
                      <a:endParaRPr lang="en-US" sz="11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marL="342900" marR="0" lvl="0" indent="-34290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3366"/>
                        </a:buClr>
                        <a:buSzPts val="1000"/>
                        <a:buFont typeface="Wingdings"/>
                        <a:buChar char=""/>
                        <a:tabLst>
                          <a:tab pos="457200" algn="l"/>
                          <a:tab pos="228600" algn="l"/>
                        </a:tabLst>
                      </a:pPr>
                      <a:r>
                        <a:rPr lang="en-US" sz="1100" dirty="0">
                          <a:effectLst/>
                          <a:latin typeface="Garamond"/>
                          <a:ea typeface="Times New Roman"/>
                          <a:cs typeface="Times New Roman"/>
                        </a:rPr>
                        <a:t>Program will check in with landlord periodically for updates.  </a:t>
                      </a:r>
                      <a:endParaRPr lang="en-US" sz="11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marL="342900" marR="0" lvl="0" indent="-34290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3366"/>
                        </a:buClr>
                        <a:buSzPts val="1000"/>
                        <a:buFont typeface="Wingdings"/>
                        <a:buChar char=""/>
                        <a:tabLst>
                          <a:tab pos="457200" algn="l"/>
                          <a:tab pos="228600" algn="l"/>
                        </a:tabLst>
                      </a:pPr>
                      <a:r>
                        <a:rPr lang="en-US" sz="1100" dirty="0">
                          <a:effectLst/>
                          <a:latin typeface="Garamond"/>
                          <a:ea typeface="Times New Roman"/>
                          <a:cs typeface="Times New Roman"/>
                        </a:rPr>
                        <a:t>HS Program will relocate household if landlord is considering e</a:t>
                      </a:r>
                      <a:r>
                        <a:rPr lang="en-US" sz="1100" dirty="0">
                          <a:effectLst/>
                          <a:latin typeface="Garamond"/>
                          <a:ea typeface="Times New Roman"/>
                          <a:cs typeface="Arial"/>
                        </a:rPr>
                        <a:t>viction.  </a:t>
                      </a:r>
                      <a:endParaRPr lang="en-US" sz="11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53627" marR="53627" marT="53627" marB="13523">
                    <a:lnL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Garamond"/>
                          <a:ea typeface="Times New Roman"/>
                          <a:cs typeface="Arial"/>
                        </a:rPr>
                        <a:t>Household has no serious criminal history, but may have a few minor offenses such as moving violations, a DUI, or a misdemeanor</a:t>
                      </a:r>
                      <a:endParaRPr lang="en-US" sz="1100" dirty="0">
                        <a:effectLst/>
                        <a:latin typeface="Century Schoolbook"/>
                        <a:ea typeface="Times New Roman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Garamond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effectLst/>
                        <a:latin typeface="Century Schoolbook"/>
                        <a:ea typeface="Times New Roman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Garamond"/>
                          <a:ea typeface="Times New Roman"/>
                          <a:cs typeface="Arial"/>
                        </a:rPr>
                        <a:t>Rental history is limited or out-of-state.  May have 1-2 explainable evictions for non-payment. Prior landlords may report a problem with timely rent. </a:t>
                      </a:r>
                      <a:endParaRPr lang="en-US" sz="1100" dirty="0">
                        <a:effectLst/>
                        <a:latin typeface="Century Schoolbook"/>
                        <a:ea typeface="Times New Roman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Garamond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effectLst/>
                        <a:latin typeface="Century Schoolbook"/>
                        <a:ea typeface="Times New Roman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Garamond"/>
                          <a:ea typeface="Times New Roman"/>
                          <a:cs typeface="Arial"/>
                        </a:rPr>
                        <a:t>Credit history shows pattern of late or missed payments.</a:t>
                      </a:r>
                      <a:endParaRPr lang="en-US" sz="1100" dirty="0">
                        <a:effectLst/>
                        <a:latin typeface="Century Schoolbook"/>
                        <a:ea typeface="Times New Roman"/>
                        <a:cs typeface="Times New Roman"/>
                      </a:endParaRPr>
                    </a:p>
                  </a:txBody>
                  <a:tcPr marL="53627" marR="53627" marT="53627" marB="13523">
                    <a:lnL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Garamond"/>
                          <a:ea typeface="Times New Roman"/>
                          <a:cs typeface="Arial"/>
                        </a:rPr>
                        <a:t>Financial barriers include very low income, may have inconsistent employment, poor budgeting skills.</a:t>
                      </a:r>
                      <a:endParaRPr lang="en-US" sz="1100" dirty="0">
                        <a:effectLst/>
                        <a:latin typeface="Century Schoolbook"/>
                        <a:ea typeface="Times New Roman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Garamond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effectLst/>
                        <a:latin typeface="Century Schoolbook"/>
                        <a:ea typeface="Times New Roman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Garamond"/>
                          <a:ea typeface="Times New Roman"/>
                          <a:cs typeface="Arial"/>
                        </a:rPr>
                        <a:t>No serious mental illness or chemical dependency that affects housing retention.  May have some level of depression or anxiety or problems responding to conflict.</a:t>
                      </a:r>
                      <a:endParaRPr lang="en-US" sz="1100" dirty="0">
                        <a:effectLst/>
                        <a:latin typeface="Century Schoolbook"/>
                        <a:ea typeface="Times New Roman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Garamond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effectLst/>
                        <a:latin typeface="Century Schoolbook"/>
                        <a:ea typeface="Times New Roman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Garamond"/>
                          <a:ea typeface="Times New Roman"/>
                          <a:cs typeface="Arial"/>
                        </a:rPr>
                        <a:t>May lack awareness of landlord-tenant rights/responsibilities.</a:t>
                      </a:r>
                      <a:endParaRPr lang="en-US" sz="1100" dirty="0">
                        <a:effectLst/>
                        <a:latin typeface="Century Schoolbook"/>
                        <a:ea typeface="Times New Roman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Garamond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effectLst/>
                        <a:latin typeface="Century Schoolbook"/>
                        <a:ea typeface="Times New Roman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Garamond"/>
                          <a:ea typeface="Times New Roman"/>
                          <a:cs typeface="Arial"/>
                        </a:rPr>
                        <a:t>May have minor problems meeting basic household care/cleaning.</a:t>
                      </a:r>
                      <a:endParaRPr lang="en-US" sz="1100" dirty="0">
                        <a:effectLst/>
                        <a:latin typeface="Century Schoolbook"/>
                        <a:ea typeface="Times New Roman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Garamond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effectLst/>
                        <a:latin typeface="Century Schoolbook"/>
                        <a:ea typeface="Times New Roman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Garamond"/>
                          <a:ea typeface="Times New Roman"/>
                          <a:cs typeface="Arial"/>
                        </a:rPr>
                        <a:t>May have been homeless once before.</a:t>
                      </a:r>
                      <a:endParaRPr lang="en-US" sz="1100" dirty="0">
                        <a:effectLst/>
                        <a:latin typeface="Century Schoolbook"/>
                        <a:ea typeface="Times New Roman"/>
                        <a:cs typeface="Times New Roman"/>
                      </a:endParaRPr>
                    </a:p>
                  </a:txBody>
                  <a:tcPr marL="53627" marR="53627" marT="53627" marB="13523">
                    <a:lnL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3521576"/>
              </p:ext>
            </p:extLst>
          </p:nvPr>
        </p:nvGraphicFramePr>
        <p:xfrm>
          <a:off x="838202" y="609600"/>
          <a:ext cx="7543799" cy="766048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3070151"/>
                <a:gridCol w="2035248"/>
                <a:gridCol w="2438400"/>
              </a:tblGrid>
              <a:tr h="76604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Garamond"/>
                          <a:ea typeface="Times New Roman"/>
                          <a:cs typeface="Arial"/>
                        </a:rPr>
                        <a:t>Level of Assistance</a:t>
                      </a:r>
                      <a:endParaRPr lang="en-US" sz="1100" dirty="0">
                        <a:effectLst/>
                        <a:latin typeface="Century Schoolbook"/>
                        <a:ea typeface="Times New Roman"/>
                        <a:cs typeface="Times New Roman"/>
                      </a:endParaRPr>
                    </a:p>
                  </a:txBody>
                  <a:tcPr marL="64087" marR="64087" marT="64087" marB="16161" anchor="b">
                    <a:lnL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Garamond"/>
                          <a:ea typeface="Times New Roman"/>
                          <a:cs typeface="Arial"/>
                        </a:rPr>
                        <a:t>Tenant Screening Barriers (Barriers to Obtaining Housing)</a:t>
                      </a:r>
                      <a:endParaRPr lang="en-US" sz="1100" dirty="0">
                        <a:effectLst/>
                        <a:latin typeface="Century Schoolbook"/>
                        <a:ea typeface="Times New Roman"/>
                        <a:cs typeface="Times New Roman"/>
                      </a:endParaRPr>
                    </a:p>
                  </a:txBody>
                  <a:tcPr marL="64087" marR="64087" marT="64087" marB="16161" anchor="b">
                    <a:lnL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Garamond"/>
                          <a:ea typeface="Times New Roman"/>
                          <a:cs typeface="Arial"/>
                        </a:rPr>
                        <a:t>Retention Barriers (Barriers to Sustaining Housing)</a:t>
                      </a:r>
                      <a:endParaRPr lang="en-US" sz="1100" dirty="0">
                        <a:effectLst/>
                        <a:latin typeface="Century Schoolbook"/>
                        <a:ea typeface="Times New Roman"/>
                        <a:cs typeface="Times New Roman"/>
                      </a:endParaRPr>
                    </a:p>
                  </a:txBody>
                  <a:tcPr marL="64087" marR="64087" marT="64087" marB="16161" anchor="b">
                    <a:lnL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774125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4725007"/>
              </p:ext>
            </p:extLst>
          </p:nvPr>
        </p:nvGraphicFramePr>
        <p:xfrm>
          <a:off x="762001" y="914399"/>
          <a:ext cx="7620001" cy="5486401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3480741"/>
                <a:gridCol w="1983395"/>
                <a:gridCol w="2155865"/>
              </a:tblGrid>
              <a:tr h="548640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Garamond"/>
                          <a:ea typeface="Times New Roman"/>
                          <a:cs typeface="Arial"/>
                        </a:rPr>
                        <a:t>Level 3—</a:t>
                      </a:r>
                      <a:endParaRPr lang="en-US" sz="1100" dirty="0">
                        <a:effectLst/>
                        <a:latin typeface="Century Schoolbook"/>
                        <a:ea typeface="Times New Roman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Garamond"/>
                          <a:ea typeface="Times New Roman"/>
                          <a:cs typeface="Arial"/>
                        </a:rPr>
                        <a:t>The </a:t>
                      </a:r>
                      <a:r>
                        <a:rPr lang="en-US" sz="1100" dirty="0" err="1">
                          <a:effectLst/>
                          <a:latin typeface="Garamond"/>
                          <a:ea typeface="Times New Roman"/>
                          <a:cs typeface="Arial"/>
                        </a:rPr>
                        <a:t>CalWORKs</a:t>
                      </a:r>
                      <a:r>
                        <a:rPr lang="en-US" sz="1100" dirty="0">
                          <a:effectLst/>
                          <a:latin typeface="Garamond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100" b="1" u="sng" dirty="0">
                          <a:effectLst/>
                          <a:latin typeface="Garamond"/>
                          <a:ea typeface="Times New Roman"/>
                          <a:cs typeface="Arial"/>
                        </a:rPr>
                        <a:t>household</a:t>
                      </a:r>
                      <a:r>
                        <a:rPr lang="en-US" sz="1100" dirty="0">
                          <a:effectLst/>
                          <a:latin typeface="Garamond"/>
                          <a:ea typeface="Times New Roman"/>
                          <a:cs typeface="Arial"/>
                        </a:rPr>
                        <a:t> will need more intensive and/or longer assistance to obtain and retain housing.  The HS Program offers the following for most Level 3 households:</a:t>
                      </a:r>
                      <a:endParaRPr lang="en-US" sz="1100" dirty="0">
                        <a:effectLst/>
                        <a:latin typeface="Century Schoolbook"/>
                        <a:ea typeface="Times New Roman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Garamond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effectLst/>
                        <a:latin typeface="Century Schoolbook"/>
                        <a:ea typeface="Times New Roman"/>
                        <a:cs typeface="Times New Roman"/>
                      </a:endParaRPr>
                    </a:p>
                    <a:p>
                      <a:pPr marL="342900" marR="0" lvl="0" indent="-34290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3366"/>
                        </a:buClr>
                        <a:buSzPts val="1000"/>
                        <a:buFont typeface="Wingdings"/>
                        <a:buChar char=""/>
                        <a:tabLst>
                          <a:tab pos="457200" algn="l"/>
                          <a:tab pos="228600" algn="l"/>
                        </a:tabLst>
                      </a:pPr>
                      <a:r>
                        <a:rPr lang="en-US" sz="1100" dirty="0">
                          <a:effectLst/>
                          <a:latin typeface="Garamond"/>
                          <a:ea typeface="Times New Roman"/>
                          <a:cs typeface="Arial"/>
                        </a:rPr>
                        <a:t>Fin</a:t>
                      </a:r>
                      <a:r>
                        <a:rPr lang="en-US" sz="1100" dirty="0">
                          <a:effectLst/>
                          <a:latin typeface="Garamond"/>
                          <a:ea typeface="Times New Roman"/>
                          <a:cs typeface="Times New Roman"/>
                        </a:rPr>
                        <a:t>ancial assistance for housing start-up</a:t>
                      </a:r>
                      <a:endParaRPr lang="en-US" sz="11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marL="342900" marR="0" lvl="0" indent="-34290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3366"/>
                        </a:buClr>
                        <a:buSzPts val="1000"/>
                        <a:buFont typeface="Wingdings"/>
                        <a:buChar char=""/>
                        <a:tabLst>
                          <a:tab pos="457200" algn="l"/>
                          <a:tab pos="228600" algn="l"/>
                        </a:tabLst>
                      </a:pPr>
                      <a:r>
                        <a:rPr lang="en-US" sz="1100" dirty="0">
                          <a:effectLst/>
                          <a:latin typeface="Garamond"/>
                          <a:ea typeface="Times New Roman"/>
                          <a:cs typeface="Times New Roman"/>
                        </a:rPr>
                        <a:t>Time-limited rental assistance, per </a:t>
                      </a:r>
                      <a:r>
                        <a:rPr lang="en-US" sz="1100" dirty="0" smtClean="0">
                          <a:effectLst/>
                          <a:latin typeface="Garamond"/>
                          <a:ea typeface="Times New Roman"/>
                          <a:cs typeface="Times New Roman"/>
                        </a:rPr>
                        <a:t>client</a:t>
                      </a:r>
                      <a:r>
                        <a:rPr lang="en-US" sz="1100" baseline="0" dirty="0" smtClean="0">
                          <a:effectLst/>
                          <a:latin typeface="Garamond"/>
                          <a:ea typeface="Times New Roman"/>
                          <a:cs typeface="Times New Roman"/>
                        </a:rPr>
                        <a:t> Family Stabilization</a:t>
                      </a:r>
                      <a:r>
                        <a:rPr lang="en-US" sz="1100" dirty="0" smtClean="0">
                          <a:effectLst/>
                          <a:latin typeface="Garamond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100" dirty="0">
                          <a:effectLst/>
                          <a:latin typeface="Garamond"/>
                          <a:ea typeface="Times New Roman"/>
                          <a:cs typeface="Times New Roman"/>
                        </a:rPr>
                        <a:t>Plan.</a:t>
                      </a:r>
                      <a:endParaRPr lang="en-US" sz="11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marL="342900" marR="0" lvl="0" indent="-34290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3366"/>
                        </a:buClr>
                        <a:buSzPts val="1000"/>
                        <a:buFont typeface="Wingdings"/>
                        <a:buChar char=""/>
                        <a:tabLst>
                          <a:tab pos="457200" algn="l"/>
                          <a:tab pos="228600" algn="l"/>
                        </a:tabLst>
                      </a:pPr>
                      <a:r>
                        <a:rPr lang="en-US" sz="1100" dirty="0">
                          <a:effectLst/>
                          <a:latin typeface="Garamond"/>
                          <a:ea typeface="Times New Roman"/>
                          <a:cs typeface="Times New Roman"/>
                        </a:rPr>
                        <a:t>Initial consultation and ongoing assistance with housing search, including bus tickets as needed.  Staff may accompany client to the landlord interview.</a:t>
                      </a:r>
                      <a:endParaRPr lang="en-US" sz="11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marL="342900" marR="0" lvl="0" indent="-34290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3366"/>
                        </a:buClr>
                        <a:buSzPts val="1000"/>
                        <a:buFont typeface="Wingdings"/>
                        <a:buChar char=""/>
                        <a:tabLst>
                          <a:tab pos="457200" algn="l"/>
                          <a:tab pos="228600" algn="l"/>
                        </a:tabLst>
                      </a:pPr>
                      <a:r>
                        <a:rPr lang="en-US" sz="1100" dirty="0">
                          <a:effectLst/>
                          <a:latin typeface="Garamond"/>
                          <a:ea typeface="Times New Roman"/>
                          <a:cs typeface="Times New Roman"/>
                        </a:rPr>
                        <a:t>Development of Housing Plan to work on any identified retention barriers.</a:t>
                      </a:r>
                      <a:endParaRPr lang="en-US" sz="11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marL="342900" marR="0" lvl="0" indent="-34290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3366"/>
                        </a:buClr>
                        <a:buSzPts val="1000"/>
                        <a:buFont typeface="Wingdings"/>
                        <a:buChar char=""/>
                        <a:tabLst>
                          <a:tab pos="457200" algn="l"/>
                          <a:tab pos="228600" algn="l"/>
                        </a:tabLst>
                      </a:pPr>
                      <a:r>
                        <a:rPr lang="en-US" sz="1100" dirty="0">
                          <a:effectLst/>
                          <a:latin typeface="Garamond"/>
                          <a:ea typeface="Times New Roman"/>
                          <a:cs typeface="Times New Roman"/>
                        </a:rPr>
                        <a:t>Weekly home visits for first two months; then reduce to bi-weekly or monthly as most Housing Plan goals are met.  Include unannounced drop-in visits. </a:t>
                      </a:r>
                      <a:endParaRPr lang="en-US" sz="11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marL="342900" marR="0" lvl="0" indent="-34290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3366"/>
                        </a:buClr>
                        <a:buSzPts val="1000"/>
                        <a:buFont typeface="Wingdings"/>
                        <a:buChar char=""/>
                        <a:tabLst>
                          <a:tab pos="457200" algn="l"/>
                          <a:tab pos="228600" algn="l"/>
                        </a:tabLst>
                      </a:pPr>
                      <a:r>
                        <a:rPr lang="en-US" sz="1100" dirty="0">
                          <a:effectLst/>
                          <a:latin typeface="Garamond"/>
                          <a:ea typeface="Times New Roman"/>
                          <a:cs typeface="Times New Roman"/>
                        </a:rPr>
                        <a:t>Services</a:t>
                      </a:r>
                      <a:r>
                        <a:rPr lang="en-US" sz="1100" dirty="0">
                          <a:effectLst/>
                          <a:latin typeface="Garamond"/>
                          <a:ea typeface="Times New Roman"/>
                          <a:cs typeface="Arial"/>
                        </a:rPr>
                        <a:t> available for up to 9 months, depending on housing problems and progress toward </a:t>
                      </a:r>
                      <a:r>
                        <a:rPr lang="en-US" sz="1100" dirty="0" smtClean="0">
                          <a:effectLst/>
                          <a:latin typeface="Garamond"/>
                          <a:ea typeface="Times New Roman"/>
                          <a:cs typeface="Arial"/>
                        </a:rPr>
                        <a:t>Family</a:t>
                      </a:r>
                      <a:r>
                        <a:rPr lang="en-US" sz="1100" baseline="0" dirty="0" smtClean="0">
                          <a:effectLst/>
                          <a:latin typeface="Garamond"/>
                          <a:ea typeface="Times New Roman"/>
                          <a:cs typeface="Arial"/>
                        </a:rPr>
                        <a:t> Stabilization </a:t>
                      </a:r>
                      <a:r>
                        <a:rPr lang="en-US" sz="1100" dirty="0" smtClean="0">
                          <a:effectLst/>
                          <a:latin typeface="Garamond"/>
                          <a:ea typeface="Times New Roman"/>
                          <a:cs typeface="Arial"/>
                        </a:rPr>
                        <a:t>Plan </a:t>
                      </a:r>
                      <a:r>
                        <a:rPr lang="en-US" sz="1100" dirty="0">
                          <a:effectLst/>
                          <a:latin typeface="Garamond"/>
                          <a:ea typeface="Times New Roman"/>
                          <a:cs typeface="Arial"/>
                        </a:rPr>
                        <a:t>goals.</a:t>
                      </a:r>
                      <a:endParaRPr lang="en-US" sz="11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Garamond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effectLst/>
                        <a:latin typeface="Century Schoolbook"/>
                        <a:ea typeface="Times New Roman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u="sng" dirty="0">
                          <a:effectLst/>
                          <a:latin typeface="Garamond"/>
                          <a:ea typeface="Times New Roman"/>
                          <a:cs typeface="Arial"/>
                        </a:rPr>
                        <a:t>Landlord</a:t>
                      </a:r>
                      <a:r>
                        <a:rPr lang="en-US" sz="1100" dirty="0">
                          <a:effectLst/>
                          <a:latin typeface="Garamond"/>
                          <a:ea typeface="Times New Roman"/>
                          <a:cs typeface="Arial"/>
                        </a:rPr>
                        <a:t> assistance: </a:t>
                      </a:r>
                      <a:endParaRPr lang="en-US" sz="1100" dirty="0">
                        <a:effectLst/>
                        <a:latin typeface="Century Schoolbook"/>
                        <a:ea typeface="Times New Roman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Garamond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effectLst/>
                        <a:latin typeface="Century Schoolbook"/>
                        <a:ea typeface="Times New Roman"/>
                        <a:cs typeface="Times New Roman"/>
                      </a:endParaRPr>
                    </a:p>
                    <a:p>
                      <a:pPr marL="342900" marR="0" lvl="0" indent="-34290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3366"/>
                        </a:buClr>
                        <a:buSzPts val="1000"/>
                        <a:buFont typeface="Wingdings"/>
                        <a:buChar char=""/>
                        <a:tabLst>
                          <a:tab pos="457200" algn="l"/>
                          <a:tab pos="228600" algn="l"/>
                        </a:tabLst>
                      </a:pPr>
                      <a:r>
                        <a:rPr lang="en-US" sz="1100" dirty="0">
                          <a:effectLst/>
                          <a:latin typeface="Garamond"/>
                          <a:ea typeface="Times New Roman"/>
                          <a:cs typeface="Arial"/>
                        </a:rPr>
                        <a:t>9 mo</a:t>
                      </a:r>
                      <a:r>
                        <a:rPr lang="en-US" sz="1100" dirty="0">
                          <a:effectLst/>
                          <a:latin typeface="Garamond"/>
                          <a:ea typeface="Times New Roman"/>
                          <a:cs typeface="Times New Roman"/>
                        </a:rPr>
                        <a:t>nth availability; landlord can call with tenancy issues and program will respond even after services end. </a:t>
                      </a:r>
                      <a:endParaRPr lang="en-US" sz="11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marL="342900" marR="0" lvl="0" indent="-34290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3366"/>
                        </a:buClr>
                        <a:buSzPts val="1000"/>
                        <a:buFont typeface="Wingdings"/>
                        <a:buChar char=""/>
                        <a:tabLst>
                          <a:tab pos="457200" algn="l"/>
                          <a:tab pos="228600" algn="l"/>
                        </a:tabLst>
                      </a:pPr>
                      <a:r>
                        <a:rPr lang="en-US" sz="1100" dirty="0">
                          <a:effectLst/>
                          <a:latin typeface="Garamond"/>
                          <a:ea typeface="Times New Roman"/>
                          <a:cs typeface="Times New Roman"/>
                        </a:rPr>
                        <a:t>Program will check in with landlord periodically for updates.  </a:t>
                      </a:r>
                      <a:endParaRPr lang="en-US" sz="11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marL="342900" marR="0" lvl="0" indent="-34290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3366"/>
                        </a:buClr>
                        <a:buSzPts val="1000"/>
                        <a:buFont typeface="Wingdings"/>
                        <a:buChar char=""/>
                        <a:tabLst>
                          <a:tab pos="457200" algn="l"/>
                          <a:tab pos="228600" algn="l"/>
                        </a:tabLst>
                      </a:pPr>
                      <a:r>
                        <a:rPr lang="en-US" sz="1100" dirty="0">
                          <a:effectLst/>
                          <a:latin typeface="Garamond"/>
                          <a:ea typeface="Times New Roman"/>
                          <a:cs typeface="Times New Roman"/>
                        </a:rPr>
                        <a:t>HS Program will relocate if an eviction is being considered.  If household will not leave, program may pay court costs.  </a:t>
                      </a:r>
                      <a:endParaRPr lang="en-US" sz="11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marL="342900" marR="0" lvl="0" indent="-34290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3366"/>
                        </a:buClr>
                        <a:buSzPts val="1000"/>
                        <a:buFont typeface="Wingdings"/>
                        <a:buChar char=""/>
                        <a:tabLst>
                          <a:tab pos="457200" algn="l"/>
                          <a:tab pos="228600" algn="l"/>
                        </a:tabLst>
                      </a:pPr>
                      <a:r>
                        <a:rPr lang="en-US" sz="1100" dirty="0">
                          <a:effectLst/>
                          <a:latin typeface="Garamond"/>
                          <a:ea typeface="Times New Roman"/>
                          <a:cs typeface="Times New Roman"/>
                        </a:rPr>
                        <a:t>Program may pay or </a:t>
                      </a:r>
                      <a:r>
                        <a:rPr lang="en-US" sz="1100" dirty="0">
                          <a:effectLst/>
                          <a:latin typeface="Garamond"/>
                          <a:ea typeface="Times New Roman"/>
                          <a:cs typeface="Arial"/>
                        </a:rPr>
                        <a:t>repair damages.  </a:t>
                      </a:r>
                      <a:endParaRPr lang="en-US" sz="11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6103" marR="46103" marT="46103" marB="11626">
                    <a:lnL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Garamond"/>
                          <a:ea typeface="Times New Roman"/>
                          <a:cs typeface="Arial"/>
                        </a:rPr>
                        <a:t>Household may have some criminal history, but none involving drugs or serious crimes against persons or property.</a:t>
                      </a:r>
                      <a:endParaRPr lang="en-US" sz="1100" dirty="0">
                        <a:effectLst/>
                        <a:latin typeface="Century Schoolbook"/>
                        <a:ea typeface="Times New Roman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Garamond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effectLst/>
                        <a:latin typeface="Century Schoolbook"/>
                        <a:ea typeface="Times New Roman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Garamond"/>
                          <a:ea typeface="Times New Roman"/>
                          <a:cs typeface="Arial"/>
                        </a:rPr>
                        <a:t>Rental history includes up to 3 evictions for non-payment.  Prior landlord references fair to poor.  Partial damage deposit returned.  Some complaints by other tenants for noise.</a:t>
                      </a:r>
                      <a:endParaRPr lang="en-US" sz="1100" dirty="0">
                        <a:effectLst/>
                        <a:latin typeface="Century Schoolbook"/>
                        <a:ea typeface="Times New Roman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Garamond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effectLst/>
                        <a:latin typeface="Century Schoolbook"/>
                        <a:ea typeface="Times New Roman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Garamond"/>
                          <a:ea typeface="Times New Roman"/>
                          <a:cs typeface="Arial"/>
                        </a:rPr>
                        <a:t>Credit history includes late payments and possible court judgments for debt, closed accounts.</a:t>
                      </a:r>
                      <a:endParaRPr lang="en-US" sz="1100" dirty="0">
                        <a:effectLst/>
                        <a:latin typeface="Century Schoolbook"/>
                        <a:ea typeface="Times New Roman"/>
                        <a:cs typeface="Times New Roman"/>
                      </a:endParaRPr>
                    </a:p>
                  </a:txBody>
                  <a:tcPr marL="46103" marR="46103" marT="46103" marB="11626">
                    <a:lnL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Garamond"/>
                          <a:ea typeface="Times New Roman"/>
                          <a:cs typeface="Arial"/>
                        </a:rPr>
                        <a:t>Household is very low income, has periods of unemployment, no emergency reserves, lacks budgeting skills.</a:t>
                      </a:r>
                      <a:endParaRPr lang="en-US" sz="1100" dirty="0">
                        <a:effectLst/>
                        <a:latin typeface="Century Schoolbook"/>
                        <a:ea typeface="Times New Roman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Garamond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effectLst/>
                        <a:latin typeface="Century Schoolbook"/>
                        <a:ea typeface="Times New Roman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Garamond"/>
                          <a:ea typeface="Times New Roman"/>
                          <a:cs typeface="Arial"/>
                        </a:rPr>
                        <a:t>Problems with mental health or alcohol/substance use that somewhat impacts compliance with tenancy requirements.</a:t>
                      </a:r>
                      <a:endParaRPr lang="en-US" sz="1100" dirty="0">
                        <a:effectLst/>
                        <a:latin typeface="Century Schoolbook"/>
                        <a:ea typeface="Times New Roman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Garamond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effectLst/>
                        <a:latin typeface="Century Schoolbook"/>
                        <a:ea typeface="Times New Roman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Garamond"/>
                          <a:ea typeface="Times New Roman"/>
                          <a:cs typeface="Arial"/>
                        </a:rPr>
                        <a:t>May have deficits in care of apartment, landlord-tenant </a:t>
                      </a:r>
                      <a:r>
                        <a:rPr lang="en-US" sz="1100" dirty="0" smtClean="0">
                          <a:effectLst/>
                          <a:latin typeface="Garamond"/>
                          <a:ea typeface="Times New Roman"/>
                          <a:cs typeface="Arial"/>
                        </a:rPr>
                        <a:t>rights/responsibilities,</a:t>
                      </a:r>
                      <a:r>
                        <a:rPr lang="en-US" sz="1100" baseline="0" dirty="0" smtClean="0">
                          <a:effectLst/>
                          <a:latin typeface="Garamond"/>
                          <a:ea typeface="Times New Roman"/>
                          <a:cs typeface="Arial"/>
                        </a:rPr>
                        <a:t> and</a:t>
                      </a:r>
                      <a:r>
                        <a:rPr lang="en-US" sz="1100" dirty="0" smtClean="0">
                          <a:effectLst/>
                          <a:latin typeface="Garamond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100" dirty="0">
                          <a:effectLst/>
                          <a:latin typeface="Garamond"/>
                          <a:ea typeface="Times New Roman"/>
                          <a:cs typeface="Arial"/>
                        </a:rPr>
                        <a:t>communications skills with landlord and/or other tenants.</a:t>
                      </a:r>
                      <a:endParaRPr lang="en-US" sz="1100" dirty="0">
                        <a:effectLst/>
                        <a:latin typeface="Century Schoolbook"/>
                        <a:ea typeface="Times New Roman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Garamond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effectLst/>
                        <a:latin typeface="Century Schoolbook"/>
                        <a:ea typeface="Times New Roman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Garamond"/>
                          <a:ea typeface="Times New Roman"/>
                          <a:cs typeface="Arial"/>
                        </a:rPr>
                        <a:t>Conflict may exist in household.</a:t>
                      </a:r>
                      <a:endParaRPr lang="en-US" sz="1100" dirty="0">
                        <a:effectLst/>
                        <a:latin typeface="Century Schoolbook"/>
                        <a:ea typeface="Times New Roman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Garamond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effectLst/>
                        <a:latin typeface="Century Schoolbook"/>
                        <a:ea typeface="Times New Roman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Garamond"/>
                          <a:ea typeface="Times New Roman"/>
                          <a:cs typeface="Arial"/>
                        </a:rPr>
                        <a:t>May have lost housing and been homeless several times in past.</a:t>
                      </a:r>
                      <a:endParaRPr lang="en-US" sz="1100" dirty="0">
                        <a:effectLst/>
                        <a:latin typeface="Century Schoolbook"/>
                        <a:ea typeface="Times New Roman"/>
                        <a:cs typeface="Times New Roman"/>
                      </a:endParaRPr>
                    </a:p>
                  </a:txBody>
                  <a:tcPr marL="46103" marR="46103" marT="46103" marB="11626">
                    <a:lnL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4622500"/>
              </p:ext>
            </p:extLst>
          </p:nvPr>
        </p:nvGraphicFramePr>
        <p:xfrm>
          <a:off x="762000" y="1"/>
          <a:ext cx="7620000" cy="838199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3505200"/>
                <a:gridCol w="1981200"/>
                <a:gridCol w="2133600"/>
              </a:tblGrid>
              <a:tr h="83819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Garamond"/>
                          <a:ea typeface="Times New Roman"/>
                          <a:cs typeface="Arial"/>
                        </a:rPr>
                        <a:t>Level of Assistance</a:t>
                      </a:r>
                      <a:endParaRPr lang="en-US" sz="1100" dirty="0">
                        <a:effectLst/>
                        <a:latin typeface="Century Schoolbook"/>
                        <a:ea typeface="Times New Roman"/>
                        <a:cs typeface="Times New Roman"/>
                      </a:endParaRPr>
                    </a:p>
                  </a:txBody>
                  <a:tcPr marL="64087" marR="64087" marT="64087" marB="16161" anchor="b">
                    <a:lnL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Garamond"/>
                          <a:ea typeface="Times New Roman"/>
                          <a:cs typeface="Arial"/>
                        </a:rPr>
                        <a:t>Tenant Screening Barriers (Barriers to Obtaining Housing)</a:t>
                      </a:r>
                      <a:endParaRPr lang="en-US" sz="1100" dirty="0">
                        <a:effectLst/>
                        <a:latin typeface="Century Schoolbook"/>
                        <a:ea typeface="Times New Roman"/>
                        <a:cs typeface="Times New Roman"/>
                      </a:endParaRPr>
                    </a:p>
                  </a:txBody>
                  <a:tcPr marL="64087" marR="64087" marT="64087" marB="16161" anchor="b">
                    <a:lnL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Garamond"/>
                          <a:ea typeface="Times New Roman"/>
                          <a:cs typeface="Arial"/>
                        </a:rPr>
                        <a:t>Retention Barriers (Barriers to Sustaining Housing)</a:t>
                      </a:r>
                      <a:endParaRPr lang="en-US" sz="1100" dirty="0">
                        <a:effectLst/>
                        <a:latin typeface="Century Schoolbook"/>
                        <a:ea typeface="Times New Roman"/>
                        <a:cs typeface="Times New Roman"/>
                      </a:endParaRPr>
                    </a:p>
                  </a:txBody>
                  <a:tcPr marL="64087" marR="64087" marT="64087" marB="16161" anchor="b">
                    <a:lnL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401234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1980631"/>
              </p:ext>
            </p:extLst>
          </p:nvPr>
        </p:nvGraphicFramePr>
        <p:xfrm>
          <a:off x="685800" y="304799"/>
          <a:ext cx="7543800" cy="727948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2743200"/>
                <a:gridCol w="1905000"/>
                <a:gridCol w="2895600"/>
              </a:tblGrid>
              <a:tr h="72794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Garamond"/>
                          <a:ea typeface="Times New Roman"/>
                          <a:cs typeface="Arial"/>
                        </a:rPr>
                        <a:t>Level of Assistance</a:t>
                      </a:r>
                      <a:endParaRPr lang="en-US" sz="1100" dirty="0">
                        <a:effectLst/>
                        <a:latin typeface="Century Schoolbook"/>
                        <a:ea typeface="Times New Roman"/>
                        <a:cs typeface="Times New Roman"/>
                      </a:endParaRPr>
                    </a:p>
                  </a:txBody>
                  <a:tcPr marL="64087" marR="64087" marT="64087" marB="16161" anchor="b">
                    <a:lnL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Garamond"/>
                          <a:ea typeface="Times New Roman"/>
                          <a:cs typeface="Arial"/>
                        </a:rPr>
                        <a:t>Tenant Screening Barriers (Barriers to Obtaining Housing)</a:t>
                      </a:r>
                      <a:endParaRPr lang="en-US" sz="1100" dirty="0">
                        <a:effectLst/>
                        <a:latin typeface="Century Schoolbook"/>
                        <a:ea typeface="Times New Roman"/>
                        <a:cs typeface="Times New Roman"/>
                      </a:endParaRPr>
                    </a:p>
                  </a:txBody>
                  <a:tcPr marL="64087" marR="64087" marT="64087" marB="16161" anchor="b">
                    <a:lnL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Garamond"/>
                          <a:ea typeface="Times New Roman"/>
                          <a:cs typeface="Arial"/>
                        </a:rPr>
                        <a:t>Retention Barriers (Barriers to Sustaining Housing)</a:t>
                      </a:r>
                      <a:endParaRPr lang="en-US" sz="1100" dirty="0">
                        <a:effectLst/>
                        <a:latin typeface="Century Schoolbook"/>
                        <a:ea typeface="Times New Roman"/>
                        <a:cs typeface="Times New Roman"/>
                      </a:endParaRPr>
                    </a:p>
                  </a:txBody>
                  <a:tcPr marL="64087" marR="64087" marT="64087" marB="16161" anchor="b">
                    <a:lnL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393" name="Table 639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3870650"/>
              </p:ext>
            </p:extLst>
          </p:nvPr>
        </p:nvGraphicFramePr>
        <p:xfrm>
          <a:off x="685801" y="1066801"/>
          <a:ext cx="7543801" cy="5497732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2746683"/>
                <a:gridCol w="1864557"/>
                <a:gridCol w="2932561"/>
              </a:tblGrid>
              <a:tr h="549773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Garamond" pitchFamily="18" charset="0"/>
                          <a:ea typeface="Times New Roman"/>
                          <a:cs typeface="Arial"/>
                        </a:rPr>
                        <a:t>Level 4—</a:t>
                      </a:r>
                      <a:endParaRPr lang="en-US" sz="1100" dirty="0">
                        <a:effectLst/>
                        <a:latin typeface="Garamond" pitchFamily="18" charset="0"/>
                        <a:ea typeface="Times New Roman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Garamond" pitchFamily="18" charset="0"/>
                          <a:ea typeface="Times New Roman"/>
                          <a:cs typeface="Arial"/>
                        </a:rPr>
                        <a:t>The </a:t>
                      </a:r>
                      <a:r>
                        <a:rPr lang="en-US" sz="1100" dirty="0" err="1">
                          <a:effectLst/>
                          <a:latin typeface="Garamond" pitchFamily="18" charset="0"/>
                          <a:ea typeface="Times New Roman"/>
                          <a:cs typeface="Arial"/>
                        </a:rPr>
                        <a:t>CalWORKs</a:t>
                      </a:r>
                      <a:r>
                        <a:rPr lang="en-US" sz="1100" dirty="0">
                          <a:effectLst/>
                          <a:latin typeface="Garamond" pitchFamily="18" charset="0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100" b="1" u="sng" dirty="0">
                          <a:effectLst/>
                          <a:latin typeface="Garamond" pitchFamily="18" charset="0"/>
                          <a:ea typeface="Times New Roman"/>
                          <a:cs typeface="Arial"/>
                        </a:rPr>
                        <a:t>household</a:t>
                      </a:r>
                      <a:r>
                        <a:rPr lang="en-US" sz="1100" dirty="0">
                          <a:effectLst/>
                          <a:latin typeface="Garamond" pitchFamily="18" charset="0"/>
                          <a:ea typeface="Times New Roman"/>
                          <a:cs typeface="Arial"/>
                        </a:rPr>
                        <a:t> will need more intensive and longer assistance to obtain and retain housing.  The HS Program offers the following for most Level 4 households:</a:t>
                      </a:r>
                      <a:endParaRPr lang="en-US" sz="1100" dirty="0">
                        <a:effectLst/>
                        <a:latin typeface="Garamond" pitchFamily="18" charset="0"/>
                        <a:ea typeface="Times New Roman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Garamond" pitchFamily="18" charset="0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effectLst/>
                        <a:latin typeface="Garamond" pitchFamily="18" charset="0"/>
                        <a:ea typeface="Times New Roman"/>
                        <a:cs typeface="Times New Roman"/>
                      </a:endParaRPr>
                    </a:p>
                    <a:p>
                      <a:pPr marL="342900" marR="0" lvl="0" indent="-34290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3366"/>
                        </a:buClr>
                        <a:buSzPts val="1000"/>
                        <a:buFont typeface="Wingdings"/>
                        <a:buChar char=""/>
                        <a:tabLst>
                          <a:tab pos="457200" algn="l"/>
                          <a:tab pos="228600" algn="l"/>
                        </a:tabLst>
                      </a:pPr>
                      <a:r>
                        <a:rPr lang="en-US" sz="1100" dirty="0">
                          <a:effectLst/>
                          <a:latin typeface="Garamond" pitchFamily="18" charset="0"/>
                          <a:ea typeface="Times New Roman"/>
                          <a:cs typeface="Arial"/>
                        </a:rPr>
                        <a:t>Finan</a:t>
                      </a:r>
                      <a:r>
                        <a:rPr lang="en-US" sz="1100" dirty="0">
                          <a:effectLst/>
                          <a:latin typeface="Garamond" pitchFamily="18" charset="0"/>
                          <a:ea typeface="Times New Roman"/>
                          <a:cs typeface="Times New Roman"/>
                        </a:rPr>
                        <a:t>cial assistance for housing start-up</a:t>
                      </a:r>
                    </a:p>
                    <a:p>
                      <a:pPr marL="342900" marR="0" lvl="0" indent="-34290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3366"/>
                        </a:buClr>
                        <a:buSzPts val="1000"/>
                        <a:buFont typeface="Wingdings"/>
                        <a:buChar char=""/>
                        <a:tabLst>
                          <a:tab pos="457200" algn="l"/>
                          <a:tab pos="228600" algn="l"/>
                        </a:tabLst>
                      </a:pPr>
                      <a:r>
                        <a:rPr lang="en-US" sz="1100" dirty="0">
                          <a:effectLst/>
                          <a:latin typeface="Garamond" pitchFamily="18" charset="0"/>
                          <a:ea typeface="Times New Roman"/>
                          <a:cs typeface="Times New Roman"/>
                        </a:rPr>
                        <a:t>Time-limited rental assistance, per client </a:t>
                      </a:r>
                      <a:r>
                        <a:rPr lang="en-US" sz="1100" dirty="0" smtClean="0">
                          <a:effectLst/>
                          <a:latin typeface="Garamond" pitchFamily="18" charset="0"/>
                          <a:ea typeface="Times New Roman"/>
                          <a:cs typeface="Times New Roman"/>
                        </a:rPr>
                        <a:t>Family Stabilization Plan</a:t>
                      </a:r>
                      <a:endParaRPr lang="en-US" sz="1100" dirty="0">
                        <a:effectLst/>
                        <a:latin typeface="Garamond" pitchFamily="18" charset="0"/>
                        <a:ea typeface="Times New Roman"/>
                        <a:cs typeface="Times New Roman"/>
                      </a:endParaRPr>
                    </a:p>
                    <a:p>
                      <a:pPr marL="342900" marR="0" lvl="0" indent="-34290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3366"/>
                        </a:buClr>
                        <a:buSzPts val="1000"/>
                        <a:buFont typeface="Wingdings"/>
                        <a:buChar char=""/>
                        <a:tabLst>
                          <a:tab pos="457200" algn="l"/>
                          <a:tab pos="228600" algn="l"/>
                        </a:tabLst>
                      </a:pPr>
                      <a:r>
                        <a:rPr lang="en-US" sz="1100" dirty="0">
                          <a:effectLst/>
                          <a:latin typeface="Garamond" pitchFamily="18" charset="0"/>
                          <a:ea typeface="Times New Roman"/>
                          <a:cs typeface="Times New Roman"/>
                        </a:rPr>
                        <a:t> Initial consultation and ongoing assistance with housing search, including bus tickets as needed.  Staff may accompany client to the landlord interview.</a:t>
                      </a:r>
                    </a:p>
                    <a:p>
                      <a:pPr marL="342900" marR="0" lvl="0" indent="-34290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3366"/>
                        </a:buClr>
                        <a:buSzPts val="1000"/>
                        <a:buFont typeface="Wingdings"/>
                        <a:buChar char=""/>
                        <a:tabLst>
                          <a:tab pos="457200" algn="l"/>
                          <a:tab pos="228600" algn="l"/>
                        </a:tabLst>
                      </a:pPr>
                      <a:r>
                        <a:rPr lang="en-US" sz="1100" dirty="0">
                          <a:effectLst/>
                          <a:latin typeface="Garamond" pitchFamily="18" charset="0"/>
                          <a:ea typeface="Times New Roman"/>
                          <a:cs typeface="Times New Roman"/>
                        </a:rPr>
                        <a:t>Development of Housing Plan to work on any identified retention barriers</a:t>
                      </a:r>
                    </a:p>
                    <a:p>
                      <a:pPr marL="342900" marR="0" lvl="0" indent="-34290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3366"/>
                        </a:buClr>
                        <a:buSzPts val="1000"/>
                        <a:buFont typeface="Wingdings"/>
                        <a:buChar char=""/>
                        <a:tabLst>
                          <a:tab pos="457200" algn="l"/>
                          <a:tab pos="228600" algn="l"/>
                        </a:tabLst>
                      </a:pPr>
                      <a:r>
                        <a:rPr lang="en-US" sz="1100" dirty="0">
                          <a:effectLst/>
                          <a:latin typeface="Garamond" pitchFamily="18" charset="0"/>
                          <a:ea typeface="Times New Roman"/>
                          <a:cs typeface="Times New Roman"/>
                        </a:rPr>
                        <a:t>Weekly home visits for first two months; then reduce to bi-weekly or monthly as most Housing Plan goals are met.  Include unannounced drop-in visits. </a:t>
                      </a:r>
                    </a:p>
                    <a:p>
                      <a:pPr marL="342900" marR="0" lvl="0" indent="-34290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3366"/>
                        </a:buClr>
                        <a:buSzPts val="1000"/>
                        <a:buFont typeface="Wingdings"/>
                        <a:buChar char=""/>
                        <a:tabLst>
                          <a:tab pos="457200" algn="l"/>
                          <a:tab pos="228600" algn="l"/>
                        </a:tabLst>
                      </a:pPr>
                      <a:r>
                        <a:rPr lang="en-US" sz="1100" dirty="0">
                          <a:effectLst/>
                          <a:latin typeface="Garamond" pitchFamily="18" charset="0"/>
                          <a:ea typeface="Times New Roman"/>
                          <a:cs typeface="Times New Roman"/>
                        </a:rPr>
                        <a:t>Services available for up to 12 months, depending on housing problems and progress </a:t>
                      </a:r>
                      <a:r>
                        <a:rPr lang="en-US" sz="1100" dirty="0" smtClean="0">
                          <a:effectLst/>
                          <a:latin typeface="Garamond" pitchFamily="18" charset="0"/>
                          <a:ea typeface="Times New Roman"/>
                          <a:cs typeface="Times New Roman"/>
                        </a:rPr>
                        <a:t>toward</a:t>
                      </a:r>
                      <a:r>
                        <a:rPr lang="en-US" sz="1100" baseline="0" dirty="0" smtClean="0">
                          <a:effectLst/>
                          <a:latin typeface="Garamond" pitchFamily="18" charset="0"/>
                          <a:ea typeface="Times New Roman"/>
                          <a:cs typeface="Times New Roman"/>
                        </a:rPr>
                        <a:t> Family Stabilization</a:t>
                      </a:r>
                      <a:r>
                        <a:rPr lang="en-US" sz="1100" dirty="0" smtClean="0">
                          <a:effectLst/>
                          <a:latin typeface="Garamond" pitchFamily="18" charset="0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100" dirty="0">
                          <a:effectLst/>
                          <a:latin typeface="Garamond" pitchFamily="18" charset="0"/>
                          <a:ea typeface="Times New Roman"/>
                          <a:cs typeface="Times New Roman"/>
                        </a:rPr>
                        <a:t>Plan goals.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Garamond" pitchFamily="18" charset="0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effectLst/>
                        <a:latin typeface="Garamond" pitchFamily="18" charset="0"/>
                        <a:ea typeface="Times New Roman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u="sng" dirty="0">
                          <a:effectLst/>
                          <a:latin typeface="Garamond" pitchFamily="18" charset="0"/>
                          <a:ea typeface="Times New Roman"/>
                          <a:cs typeface="Arial"/>
                        </a:rPr>
                        <a:t>Landlord</a:t>
                      </a:r>
                      <a:r>
                        <a:rPr lang="en-US" sz="1100" dirty="0">
                          <a:effectLst/>
                          <a:latin typeface="Garamond" pitchFamily="18" charset="0"/>
                          <a:ea typeface="Times New Roman"/>
                          <a:cs typeface="Arial"/>
                        </a:rPr>
                        <a:t> assistance: </a:t>
                      </a:r>
                      <a:endParaRPr lang="en-US" sz="1100" dirty="0">
                        <a:effectLst/>
                        <a:latin typeface="Garamond" pitchFamily="18" charset="0"/>
                        <a:ea typeface="Times New Roman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Garamond" pitchFamily="18" charset="0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effectLst/>
                        <a:latin typeface="Garamond" pitchFamily="18" charset="0"/>
                        <a:ea typeface="Times New Roman"/>
                        <a:cs typeface="Times New Roman"/>
                      </a:endParaRPr>
                    </a:p>
                    <a:p>
                      <a:pPr marL="342900" marR="0" lvl="0" indent="-34290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3366"/>
                        </a:buClr>
                        <a:buSzPts val="1000"/>
                        <a:buFont typeface="Wingdings"/>
                        <a:buChar char=""/>
                        <a:tabLst>
                          <a:tab pos="457200" algn="l"/>
                          <a:tab pos="228600" algn="l"/>
                        </a:tabLst>
                      </a:pPr>
                      <a:r>
                        <a:rPr lang="en-US" sz="1100" dirty="0">
                          <a:effectLst/>
                          <a:latin typeface="Garamond" pitchFamily="18" charset="0"/>
                          <a:ea typeface="Times New Roman"/>
                          <a:cs typeface="Arial"/>
                        </a:rPr>
                        <a:t>1</a:t>
                      </a:r>
                      <a:r>
                        <a:rPr lang="en-US" sz="1100" dirty="0">
                          <a:effectLst/>
                          <a:latin typeface="Garamond" pitchFamily="18" charset="0"/>
                          <a:ea typeface="Times New Roman"/>
                          <a:cs typeface="Times New Roman"/>
                        </a:rPr>
                        <a:t>2 month availability; landlord can call with tenancy issues and program will respond; ongoing option to call even after Rapid Re-Housing services are ended </a:t>
                      </a:r>
                      <a:r>
                        <a:rPr lang="en-US" sz="1100" dirty="0" smtClean="0">
                          <a:effectLst/>
                          <a:latin typeface="Garamond" pitchFamily="18" charset="0"/>
                          <a:ea typeface="Times New Roman"/>
                          <a:cs typeface="Times New Roman"/>
                        </a:rPr>
                        <a:t>can </a:t>
                      </a:r>
                    </a:p>
                  </a:txBody>
                  <a:tcPr marL="37651" marR="37651" marT="37651" marB="9495">
                    <a:lnL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Garamond" pitchFamily="18" charset="0"/>
                          <a:ea typeface="Times New Roman"/>
                          <a:cs typeface="Arial"/>
                        </a:rPr>
                        <a:t>Criminal history, violations may include drug offense or crime against persons or property </a:t>
                      </a:r>
                      <a:endParaRPr lang="en-US" sz="1100" dirty="0">
                        <a:effectLst/>
                        <a:latin typeface="Garamond" pitchFamily="18" charset="0"/>
                        <a:ea typeface="Times New Roman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Garamond" pitchFamily="18" charset="0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effectLst/>
                        <a:latin typeface="Garamond" pitchFamily="18" charset="0"/>
                        <a:ea typeface="Times New Roman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Garamond" pitchFamily="18" charset="0"/>
                          <a:ea typeface="Times New Roman"/>
                          <a:cs typeface="Arial"/>
                        </a:rPr>
                        <a:t>Rental history includes up to five evictions for non-payment and/or lease violations.  Landlord references poor.  Security deposit may have been kept due to damage to unit.</a:t>
                      </a:r>
                      <a:endParaRPr lang="en-US" sz="1100" dirty="0">
                        <a:effectLst/>
                        <a:latin typeface="Garamond" pitchFamily="18" charset="0"/>
                        <a:ea typeface="Times New Roman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Garamond" pitchFamily="18" charset="0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effectLst/>
                        <a:latin typeface="Garamond" pitchFamily="18" charset="0"/>
                        <a:ea typeface="Times New Roman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Garamond" pitchFamily="18" charset="0"/>
                          <a:ea typeface="Times New Roman"/>
                          <a:cs typeface="Arial"/>
                        </a:rPr>
                        <a:t>Credit history is poor, late payments, may include judgment for debt to a landlord, closed accounts. </a:t>
                      </a:r>
                      <a:endParaRPr lang="en-US" sz="1100" dirty="0">
                        <a:effectLst/>
                        <a:latin typeface="Garamond" pitchFamily="18" charset="0"/>
                        <a:ea typeface="Times New Roman"/>
                        <a:cs typeface="Times New Roman"/>
                      </a:endParaRPr>
                    </a:p>
                  </a:txBody>
                  <a:tcPr marL="37651" marR="37651" marT="37651" marB="9495">
                    <a:lnL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Garamond" pitchFamily="18" charset="0"/>
                          <a:ea typeface="Times New Roman"/>
                          <a:cs typeface="Arial"/>
                        </a:rPr>
                        <a:t>Extremely low income, no emergency reserves, bank accounts closed, lacks budgeting skills.</a:t>
                      </a:r>
                      <a:endParaRPr lang="en-US" sz="1100" dirty="0">
                        <a:effectLst/>
                        <a:latin typeface="Garamond" pitchFamily="18" charset="0"/>
                        <a:ea typeface="Times New Roman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Garamond" pitchFamily="18" charset="0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effectLst/>
                        <a:latin typeface="Garamond" pitchFamily="18" charset="0"/>
                        <a:ea typeface="Times New Roman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Garamond" pitchFamily="18" charset="0"/>
                          <a:ea typeface="Times New Roman"/>
                          <a:cs typeface="Arial"/>
                        </a:rPr>
                        <a:t>May be using drugs/alcohol and/or has mental health problems.  May have conflict with child/</a:t>
                      </a:r>
                      <a:r>
                        <a:rPr lang="en-US" sz="1100" dirty="0" err="1">
                          <a:effectLst/>
                          <a:latin typeface="Garamond" pitchFamily="18" charset="0"/>
                          <a:ea typeface="Times New Roman"/>
                          <a:cs typeface="Arial"/>
                        </a:rPr>
                        <a:t>ren</a:t>
                      </a:r>
                      <a:r>
                        <a:rPr lang="en-US" sz="1100" dirty="0">
                          <a:effectLst/>
                          <a:latin typeface="Garamond" pitchFamily="18" charset="0"/>
                          <a:ea typeface="Times New Roman"/>
                          <a:cs typeface="Arial"/>
                        </a:rPr>
                        <a:t> or partner.  May lack ability to care for apartment or communicate appropriately with landlord and other tenants.</a:t>
                      </a:r>
                      <a:endParaRPr lang="en-US" sz="1100" dirty="0">
                        <a:effectLst/>
                        <a:latin typeface="Garamond" pitchFamily="18" charset="0"/>
                        <a:ea typeface="Times New Roman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Garamond" pitchFamily="18" charset="0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effectLst/>
                        <a:latin typeface="Garamond" pitchFamily="18" charset="0"/>
                        <a:ea typeface="Times New Roman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Garamond" pitchFamily="18" charset="0"/>
                          <a:ea typeface="Times New Roman"/>
                          <a:cs typeface="Arial"/>
                        </a:rPr>
                        <a:t>Has likely been homeless multiple times or for more extended periods.</a:t>
                      </a:r>
                      <a:endParaRPr lang="en-US" sz="1100" dirty="0">
                        <a:effectLst/>
                        <a:latin typeface="Garamond" pitchFamily="18" charset="0"/>
                        <a:ea typeface="Times New Roman"/>
                        <a:cs typeface="Times New Roman"/>
                      </a:endParaRPr>
                    </a:p>
                  </a:txBody>
                  <a:tcPr marL="37651" marR="37651" marT="37651" marB="9495">
                    <a:lnL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122119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02276967"/>
              </p:ext>
            </p:extLst>
          </p:nvPr>
        </p:nvGraphicFramePr>
        <p:xfrm>
          <a:off x="762000" y="685800"/>
          <a:ext cx="7620000" cy="801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3" name="Document" r:id="rId4" imgW="7017187" imgH="801523" progId="Word.Document.12">
                  <p:embed/>
                </p:oleObj>
              </mc:Choice>
              <mc:Fallback>
                <p:oleObj name="Document" r:id="rId4" imgW="7017187" imgH="801523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762000" y="685800"/>
                        <a:ext cx="7620000" cy="8016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5770807"/>
              </p:ext>
            </p:extLst>
          </p:nvPr>
        </p:nvGraphicFramePr>
        <p:xfrm>
          <a:off x="762006" y="1295402"/>
          <a:ext cx="7619999" cy="4952998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3121229"/>
                <a:gridCol w="2060371"/>
                <a:gridCol w="2438399"/>
              </a:tblGrid>
              <a:tr h="4952998">
                <a:tc>
                  <a:txBody>
                    <a:bodyPr/>
                    <a:lstStyle/>
                    <a:p>
                      <a:pPr marL="0" marR="0" lvl="0" indent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3366"/>
                        </a:buClr>
                        <a:buSzPts val="1000"/>
                        <a:buFontTx/>
                        <a:buNone/>
                        <a:tabLst>
                          <a:tab pos="457200" algn="l"/>
                          <a:tab pos="228600" algn="l"/>
                        </a:tabLst>
                      </a:pPr>
                      <a:r>
                        <a:rPr lang="en-US" sz="1100" dirty="0" smtClean="0">
                          <a:effectLst/>
                          <a:latin typeface="Garamond" pitchFamily="18" charset="0"/>
                          <a:ea typeface="Times New Roman"/>
                          <a:cs typeface="Times New Roman"/>
                        </a:rPr>
                        <a:t>          be offered or</a:t>
                      </a:r>
                      <a:r>
                        <a:rPr lang="en-US" sz="1100" baseline="0" dirty="0" smtClean="0">
                          <a:effectLst/>
                          <a:latin typeface="Garamond" pitchFamily="18" charset="0"/>
                          <a:ea typeface="Times New Roman"/>
                          <a:cs typeface="Times New Roman"/>
                        </a:rPr>
                        <a:t> negotiated on a case-by-case basis.</a:t>
                      </a:r>
                      <a:endParaRPr lang="en-US" sz="1100" dirty="0" smtClean="0">
                        <a:effectLst/>
                        <a:latin typeface="Garamond" pitchFamily="18" charset="0"/>
                        <a:ea typeface="Times New Roman"/>
                        <a:cs typeface="Times New Roman"/>
                      </a:endParaRPr>
                    </a:p>
                    <a:p>
                      <a:pPr marL="342900" marR="0" lvl="0" indent="-34290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3366"/>
                        </a:buClr>
                        <a:buSzPts val="1000"/>
                        <a:buFont typeface="Wingdings"/>
                        <a:buChar char=""/>
                        <a:tabLst>
                          <a:tab pos="457200" algn="l"/>
                          <a:tab pos="228600" algn="l"/>
                        </a:tabLst>
                      </a:pPr>
                      <a:r>
                        <a:rPr lang="en-US" sz="1100" dirty="0" smtClean="0">
                          <a:effectLst/>
                          <a:latin typeface="Garamond" pitchFamily="18" charset="0"/>
                          <a:ea typeface="Times New Roman"/>
                          <a:cs typeface="Times New Roman"/>
                        </a:rPr>
                        <a:t>Program will check in with landlord monthly (or more often if landlord prefers) for updates/issues.  </a:t>
                      </a:r>
                    </a:p>
                    <a:p>
                      <a:pPr marL="342900" marR="0" lvl="0" indent="-34290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3366"/>
                        </a:buClr>
                        <a:buSzPts val="1000"/>
                        <a:buFont typeface="Wingdings"/>
                        <a:buChar char=""/>
                        <a:tabLst>
                          <a:tab pos="457200" algn="l"/>
                          <a:tab pos="228600" algn="l"/>
                        </a:tabLst>
                      </a:pPr>
                      <a:r>
                        <a:rPr lang="en-US" sz="1100" dirty="0" smtClean="0">
                          <a:effectLst/>
                          <a:latin typeface="Garamond" pitchFamily="18" charset="0"/>
                          <a:ea typeface="Times New Roman"/>
                          <a:cs typeface="Times New Roman"/>
                        </a:rPr>
                        <a:t>May pay an additional damage deposit and/or last month’s rent in addition to normal start-up costs.  </a:t>
                      </a:r>
                    </a:p>
                    <a:p>
                      <a:pPr marL="342900" marR="0" lvl="0" indent="-34290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3366"/>
                        </a:buClr>
                        <a:buSzPts val="1000"/>
                        <a:buFont typeface="Wingdings"/>
                        <a:buChar char=""/>
                        <a:tabLst>
                          <a:tab pos="457200" algn="l"/>
                          <a:tab pos="228600" algn="l"/>
                        </a:tabLst>
                      </a:pPr>
                      <a:r>
                        <a:rPr lang="en-US" sz="1100" dirty="0" smtClean="0">
                          <a:effectLst/>
                          <a:latin typeface="Garamond" pitchFamily="18" charset="0"/>
                          <a:ea typeface="Times New Roman"/>
                          <a:cs typeface="Times New Roman"/>
                        </a:rPr>
                        <a:t>HS Program will relocate household if an eviction is being considered.  If household will not leave, program may pay court costs of eviction.  </a:t>
                      </a:r>
                    </a:p>
                    <a:p>
                      <a:pPr marL="342900" marR="0" lvl="0" indent="-34290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3366"/>
                        </a:buClr>
                        <a:buSzPts val="1000"/>
                        <a:buFont typeface="Wingdings"/>
                        <a:buChar char=""/>
                        <a:tabLst>
                          <a:tab pos="457200" algn="l"/>
                          <a:tab pos="228600" algn="l"/>
                        </a:tabLst>
                      </a:pPr>
                      <a:r>
                        <a:rPr lang="en-US" sz="1100" dirty="0" smtClean="0">
                          <a:effectLst/>
                          <a:latin typeface="Garamond" pitchFamily="18" charset="0"/>
                          <a:ea typeface="Times New Roman"/>
                          <a:cs typeface="Times New Roman"/>
                        </a:rPr>
                        <a:t>Program may pay or repair damages.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1" dirty="0" smtClean="0">
                        <a:effectLst/>
                        <a:latin typeface="Garamond"/>
                        <a:ea typeface="Times New Roman"/>
                        <a:cs typeface="Arial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 smtClean="0">
                          <a:effectLst/>
                          <a:latin typeface="Garamond"/>
                          <a:ea typeface="Times New Roman"/>
                          <a:cs typeface="Arial"/>
                        </a:rPr>
                        <a:t>Level </a:t>
                      </a:r>
                      <a:r>
                        <a:rPr lang="en-US" sz="1100" b="1" dirty="0">
                          <a:effectLst/>
                          <a:latin typeface="Garamond"/>
                          <a:ea typeface="Times New Roman"/>
                          <a:cs typeface="Arial"/>
                        </a:rPr>
                        <a:t>5—</a:t>
                      </a:r>
                      <a:endParaRPr lang="en-US" sz="1100" dirty="0">
                        <a:effectLst/>
                        <a:latin typeface="Century Schoolbook"/>
                        <a:ea typeface="Times New Roman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Garamond"/>
                          <a:ea typeface="Times New Roman"/>
                          <a:cs typeface="Arial"/>
                        </a:rPr>
                        <a:t>The </a:t>
                      </a:r>
                      <a:r>
                        <a:rPr lang="en-US" sz="1100" dirty="0" err="1">
                          <a:effectLst/>
                          <a:latin typeface="Garamond"/>
                          <a:ea typeface="Times New Roman"/>
                          <a:cs typeface="Arial"/>
                        </a:rPr>
                        <a:t>CalWORKs</a:t>
                      </a:r>
                      <a:r>
                        <a:rPr lang="en-US" sz="1100" dirty="0">
                          <a:effectLst/>
                          <a:latin typeface="Garamond"/>
                          <a:ea typeface="Times New Roman"/>
                          <a:cs typeface="Arial"/>
                        </a:rPr>
                        <a:t> Household needs longer or more intensive services; may need staff with more professional training.  HS Program refers household to appropriate program thru Madera Behavioral Health, for Family Stabilization Program services or other local resources.  </a:t>
                      </a:r>
                      <a:endParaRPr lang="en-US" sz="1100" dirty="0">
                        <a:effectLst/>
                        <a:latin typeface="Century Schoolbook"/>
                        <a:ea typeface="Times New Roman"/>
                        <a:cs typeface="Times New Roman"/>
                      </a:endParaRPr>
                    </a:p>
                  </a:txBody>
                  <a:tcPr marL="73025" marR="73025" marT="73025" marB="18415">
                    <a:lnL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Garamond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effectLst/>
                        <a:latin typeface="Century Schoolbook"/>
                        <a:ea typeface="Times New Roman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 smtClean="0">
                        <a:effectLst/>
                        <a:latin typeface="Garamond"/>
                        <a:ea typeface="Times New Roman"/>
                        <a:cs typeface="Arial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 smtClean="0">
                        <a:effectLst/>
                        <a:latin typeface="Garamond"/>
                        <a:ea typeface="Times New Roman"/>
                        <a:cs typeface="Arial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 smtClean="0">
                        <a:effectLst/>
                        <a:latin typeface="Garamond"/>
                        <a:ea typeface="Times New Roman"/>
                        <a:cs typeface="Arial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 smtClean="0">
                        <a:effectLst/>
                        <a:latin typeface="Garamond"/>
                        <a:ea typeface="Times New Roman"/>
                        <a:cs typeface="Arial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 smtClean="0">
                        <a:effectLst/>
                        <a:latin typeface="Garamond"/>
                        <a:ea typeface="Times New Roman"/>
                        <a:cs typeface="Arial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 smtClean="0">
                        <a:effectLst/>
                        <a:latin typeface="Garamond"/>
                        <a:ea typeface="Times New Roman"/>
                        <a:cs typeface="Arial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 smtClean="0">
                        <a:effectLst/>
                        <a:latin typeface="Garamond"/>
                        <a:ea typeface="Times New Roman"/>
                        <a:cs typeface="Arial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 smtClean="0">
                        <a:effectLst/>
                        <a:latin typeface="Garamond"/>
                        <a:ea typeface="Times New Roman"/>
                        <a:cs typeface="Arial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 smtClean="0">
                        <a:effectLst/>
                        <a:latin typeface="Garamond"/>
                        <a:ea typeface="Times New Roman"/>
                        <a:cs typeface="Arial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 smtClean="0">
                        <a:effectLst/>
                        <a:latin typeface="Garamond"/>
                        <a:ea typeface="Times New Roman"/>
                        <a:cs typeface="Arial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 smtClean="0">
                        <a:effectLst/>
                        <a:latin typeface="Garamond"/>
                        <a:ea typeface="Times New Roman"/>
                        <a:cs typeface="Arial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 smtClean="0">
                        <a:effectLst/>
                        <a:latin typeface="Garamond"/>
                        <a:ea typeface="Times New Roman"/>
                        <a:cs typeface="Arial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 smtClean="0">
                        <a:effectLst/>
                        <a:latin typeface="Garamond"/>
                        <a:ea typeface="Times New Roman"/>
                        <a:cs typeface="Arial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 smtClean="0">
                        <a:effectLst/>
                        <a:latin typeface="Garamond"/>
                        <a:ea typeface="Times New Roman"/>
                        <a:cs typeface="Arial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Garamond"/>
                          <a:ea typeface="Times New Roman"/>
                          <a:cs typeface="Arial"/>
                        </a:rPr>
                        <a:t>Extensive </a:t>
                      </a:r>
                      <a:r>
                        <a:rPr lang="en-US" sz="1100" dirty="0">
                          <a:effectLst/>
                          <a:latin typeface="Garamond"/>
                          <a:ea typeface="Times New Roman"/>
                          <a:cs typeface="Arial"/>
                        </a:rPr>
                        <a:t>criminal background.</a:t>
                      </a:r>
                      <a:endParaRPr lang="en-US" sz="1100" dirty="0">
                        <a:effectLst/>
                        <a:latin typeface="Century Schoolbook"/>
                        <a:ea typeface="Times New Roman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Garamond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effectLst/>
                        <a:latin typeface="Century Schoolbook"/>
                        <a:ea typeface="Times New Roman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Garamond"/>
                          <a:ea typeface="Times New Roman"/>
                          <a:cs typeface="Arial"/>
                        </a:rPr>
                        <a:t>Extremely poor rental history, multiple evictions, serious damage to apartment, complaints.</a:t>
                      </a:r>
                      <a:endParaRPr lang="en-US" sz="1100" dirty="0">
                        <a:effectLst/>
                        <a:latin typeface="Century Schoolbook"/>
                        <a:ea typeface="Times New Roman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Garamond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effectLst/>
                        <a:latin typeface="Century Schoolbook"/>
                        <a:ea typeface="Times New Roman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Garamond"/>
                          <a:ea typeface="Times New Roman"/>
                          <a:cs typeface="Arial"/>
                        </a:rPr>
                        <a:t>Credit history includes multiple judgments, unpaid debts to landlords, closed accounts.</a:t>
                      </a:r>
                      <a:endParaRPr lang="en-US" sz="1100" dirty="0">
                        <a:effectLst/>
                        <a:latin typeface="Century Schoolbook"/>
                        <a:ea typeface="Times New Roman"/>
                        <a:cs typeface="Times New Roman"/>
                      </a:endParaRPr>
                    </a:p>
                  </a:txBody>
                  <a:tcPr marL="73025" marR="73025" marT="73025" marB="18415">
                    <a:lnL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Garamond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effectLst/>
                        <a:latin typeface="Century Schoolbook"/>
                        <a:ea typeface="Times New Roman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 smtClean="0">
                        <a:effectLst/>
                        <a:latin typeface="Garamond"/>
                        <a:ea typeface="Times New Roman"/>
                        <a:cs typeface="Arial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 smtClean="0">
                        <a:effectLst/>
                        <a:latin typeface="Garamond"/>
                        <a:ea typeface="Times New Roman"/>
                        <a:cs typeface="Arial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 smtClean="0">
                        <a:effectLst/>
                        <a:latin typeface="Garamond"/>
                        <a:ea typeface="Times New Roman"/>
                        <a:cs typeface="Arial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 smtClean="0">
                        <a:effectLst/>
                        <a:latin typeface="Garamond"/>
                        <a:ea typeface="Times New Roman"/>
                        <a:cs typeface="Arial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 smtClean="0">
                        <a:effectLst/>
                        <a:latin typeface="Garamond"/>
                        <a:ea typeface="Times New Roman"/>
                        <a:cs typeface="Arial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 smtClean="0">
                        <a:effectLst/>
                        <a:latin typeface="Garamond"/>
                        <a:ea typeface="Times New Roman"/>
                        <a:cs typeface="Arial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 smtClean="0">
                        <a:effectLst/>
                        <a:latin typeface="Garamond"/>
                        <a:ea typeface="Times New Roman"/>
                        <a:cs typeface="Arial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 smtClean="0">
                        <a:effectLst/>
                        <a:latin typeface="Garamond"/>
                        <a:ea typeface="Times New Roman"/>
                        <a:cs typeface="Arial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 smtClean="0">
                        <a:effectLst/>
                        <a:latin typeface="Garamond"/>
                        <a:ea typeface="Times New Roman"/>
                        <a:cs typeface="Arial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 smtClean="0">
                        <a:effectLst/>
                        <a:latin typeface="Garamond"/>
                        <a:ea typeface="Times New Roman"/>
                        <a:cs typeface="Arial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 smtClean="0">
                        <a:effectLst/>
                        <a:latin typeface="Garamond"/>
                        <a:ea typeface="Times New Roman"/>
                        <a:cs typeface="Arial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 smtClean="0">
                        <a:effectLst/>
                        <a:latin typeface="Garamond"/>
                        <a:ea typeface="Times New Roman"/>
                        <a:cs typeface="Arial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 smtClean="0">
                        <a:effectLst/>
                        <a:latin typeface="Garamond"/>
                        <a:ea typeface="Times New Roman"/>
                        <a:cs typeface="Arial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 smtClean="0">
                        <a:effectLst/>
                        <a:latin typeface="Garamond"/>
                        <a:ea typeface="Times New Roman"/>
                        <a:cs typeface="Arial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Garamond"/>
                          <a:ea typeface="Times New Roman"/>
                          <a:cs typeface="Arial"/>
                        </a:rPr>
                        <a:t>Active </a:t>
                      </a:r>
                      <a:r>
                        <a:rPr lang="en-US" sz="1100" dirty="0">
                          <a:effectLst/>
                          <a:latin typeface="Garamond"/>
                          <a:ea typeface="Times New Roman"/>
                          <a:cs typeface="Arial"/>
                        </a:rPr>
                        <a:t>and serious chemical dependency or mental illness.</a:t>
                      </a:r>
                      <a:endParaRPr lang="en-US" sz="1100" dirty="0">
                        <a:effectLst/>
                        <a:latin typeface="Century Schoolbook"/>
                        <a:ea typeface="Times New Roman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Garamond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effectLst/>
                        <a:latin typeface="Century Schoolbook"/>
                        <a:ea typeface="Times New Roman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Garamond"/>
                          <a:ea typeface="Times New Roman"/>
                          <a:cs typeface="Arial"/>
                        </a:rPr>
                        <a:t>Unable to comply with lease requirements or interact positively with landlord/tenants; poor apartment management skills, out-of-control behaviors by adult or child/</a:t>
                      </a:r>
                      <a:r>
                        <a:rPr lang="en-US" sz="1100" dirty="0" err="1">
                          <a:effectLst/>
                          <a:latin typeface="Garamond"/>
                          <a:ea typeface="Times New Roman"/>
                          <a:cs typeface="Arial"/>
                        </a:rPr>
                        <a:t>ren</a:t>
                      </a:r>
                      <a:r>
                        <a:rPr lang="en-US" sz="1100" dirty="0">
                          <a:effectLst/>
                          <a:latin typeface="Garamond"/>
                          <a:ea typeface="Times New Roman"/>
                          <a:cs typeface="Arial"/>
                        </a:rPr>
                        <a:t>.</a:t>
                      </a:r>
                      <a:endParaRPr lang="en-US" sz="1100" dirty="0">
                        <a:effectLst/>
                        <a:latin typeface="Century Schoolbook"/>
                        <a:ea typeface="Times New Roman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Garamond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effectLst/>
                        <a:latin typeface="Century Schoolbook"/>
                        <a:ea typeface="Times New Roman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Garamond"/>
                          <a:ea typeface="Times New Roman"/>
                          <a:cs typeface="Arial"/>
                        </a:rPr>
                        <a:t>May have experienced chronic homelessness (multiple and/or extended periods of homelessness).</a:t>
                      </a:r>
                      <a:endParaRPr lang="en-US" sz="1100" dirty="0">
                        <a:effectLst/>
                        <a:latin typeface="Century Schoolbook"/>
                        <a:ea typeface="Times New Roman"/>
                        <a:cs typeface="Times New Roman"/>
                      </a:endParaRPr>
                    </a:p>
                  </a:txBody>
                  <a:tcPr marL="73025" marR="73025" marT="73025" marB="18415">
                    <a:lnL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065554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heel spokes="1"/>
      </p:transition>
    </mc:Choice>
    <mc:Fallback xmlns="">
      <p:transition spd="slow">
        <p:wheel spokes="1"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886200"/>
            <a:ext cx="7772400" cy="1362075"/>
          </a:xfrm>
        </p:spPr>
        <p:txBody>
          <a:bodyPr>
            <a:noAutofit/>
          </a:bodyPr>
          <a:lstStyle/>
          <a:p>
            <a:pPr algn="ctr"/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Family Stabilization (FS)</a:t>
            </a:r>
            <a:br>
              <a:rPr lang="en-US" sz="4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Plan</a:t>
            </a:r>
            <a:endParaRPr lang="en-US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143001"/>
            <a:ext cx="7772400" cy="1500187"/>
          </a:xfrm>
        </p:spPr>
        <p:txBody>
          <a:bodyPr>
            <a:normAutofit/>
          </a:bodyPr>
          <a:lstStyle/>
          <a:p>
            <a:pPr algn="ctr"/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Madera County Housing Support Program</a:t>
            </a:r>
            <a:endParaRPr lang="en-US" sz="4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9424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69" name="Picture 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3465" y="152400"/>
            <a:ext cx="7075487" cy="6629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260064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3150" y="457201"/>
            <a:ext cx="6997700" cy="609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812077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2350" y="609600"/>
            <a:ext cx="7099300" cy="563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00260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7400"/>
            <a:ext cx="8229600" cy="1143000"/>
          </a:xfrm>
        </p:spPr>
        <p:txBody>
          <a:bodyPr>
            <a:noAutofit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Identification and Referral Process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86284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shred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87606" y="2330026"/>
            <a:ext cx="7052443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6000" b="1" dirty="0" smtClean="0">
                <a:latin typeface="Times New Roman" pitchFamily="18" charset="0"/>
                <a:cs typeface="Times New Roman" pitchFamily="18" charset="0"/>
              </a:rPr>
              <a:t>Community Partner </a:t>
            </a:r>
          </a:p>
          <a:p>
            <a:pPr algn="ctr"/>
            <a:r>
              <a:rPr lang="en-US" sz="6000" b="1" dirty="0" smtClean="0">
                <a:latin typeface="Times New Roman" pitchFamily="18" charset="0"/>
                <a:cs typeface="Times New Roman" pitchFamily="18" charset="0"/>
              </a:rPr>
              <a:t>Agencies</a:t>
            </a:r>
            <a:endParaRPr lang="en-US" sz="60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48968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push dir="u"/>
      </p:transition>
    </mc:Choice>
    <mc:Fallback xmlns="">
      <p:transition spd="slow">
        <p:push dir="u"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9600" y="457200"/>
            <a:ext cx="520988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New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CalWORKs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Applicant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219200" y="1142999"/>
            <a:ext cx="7707559" cy="56323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itchFamily="2" charset="2"/>
              <a:buChar char="v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Initially screened for eligibility by the Rapid Service 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Eligibility Worker (EW) Unit (RSU)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Eligible: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Will refer to the Family Stabilization Employment and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Training Worker (ETW)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ETW will complete the SAFE form to determine severity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of homelessness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ETW will use the Rapid Rehousing Screening Tool to 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assist in determining what Level of Service would be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provided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Family Stabilization Plan is developed with the client to 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identify Family Situation, Needs, Strengths and Strategies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to reach desired Outcomes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Referrals completed to community resources as needed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24413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38200" y="609600"/>
            <a:ext cx="539121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Ongoing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CalWORKs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Client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524000" y="1371600"/>
            <a:ext cx="7000699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Wingdings" pitchFamily="2" charset="2"/>
              <a:buChar char="Ø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Ongoing EW or ETW after self disclosure will refer 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client to the Family Stabilization ETW</a:t>
            </a:r>
          </a:p>
          <a:p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Ø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ETW will then follow the same procedure as a new 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applicant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17956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85800" y="1371600"/>
            <a:ext cx="607570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Ineligible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CalWORKs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applicants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295400" y="2286000"/>
            <a:ext cx="7096045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Wingdings" pitchFamily="2" charset="2"/>
              <a:buChar char="Ø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EW will discuss current situation with applicant to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identify their needs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EW will direct the applicant to community resources 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where they may inquire about services to meet their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needs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34036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38200" y="380999"/>
            <a:ext cx="479631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Partner Agency Referrals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371600" y="965774"/>
            <a:ext cx="7536037" cy="489364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Wingdings" pitchFamily="2" charset="2"/>
              <a:buChar char="Ø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Once homelessness is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identified as an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issue, will discuss 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available services they provide and those by 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Department of Social Services (DSS)</a:t>
            </a:r>
          </a:p>
          <a:p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Ø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If individual indicates currently receiving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CalWORKs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services through DSS, the referring Agency will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contact the FS ETW to meet the individual at the 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partner agency’s office while client is still there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If the individual is not receiving DSS services, they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will be encouraged to apply but will also be informed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of the available community resources to seek 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assistance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10086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-130423" y="457200"/>
            <a:ext cx="9446112" cy="21236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We are looking forward to the</a:t>
            </a:r>
          </a:p>
          <a:p>
            <a:pPr algn="ctr"/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Opportunity to Address the needs of this </a:t>
            </a:r>
          </a:p>
          <a:p>
            <a:pPr algn="ctr"/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Population!!</a:t>
            </a:r>
            <a:endParaRPr lang="en-US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2881745"/>
            <a:ext cx="9144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>
                <a:latin typeface="Times New Roman" pitchFamily="18" charset="0"/>
                <a:cs typeface="Times New Roman" pitchFamily="18" charset="0"/>
              </a:rPr>
              <a:t>Thank you!!</a:t>
            </a:r>
            <a:endParaRPr lang="en-US" sz="6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-1" y="4846629"/>
            <a:ext cx="914400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200" dirty="0" smtClean="0">
                <a:latin typeface="Times New Roman" pitchFamily="18" charset="0"/>
                <a:cs typeface="Times New Roman" pitchFamily="18" charset="0"/>
              </a:rPr>
              <a:t>Any Questions??</a:t>
            </a:r>
            <a:endParaRPr lang="en-US" sz="7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29416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0" y="5410200"/>
            <a:ext cx="2378075" cy="1120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381000" y="1523999"/>
            <a:ext cx="8513549" cy="32932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Step 1: Use the Family Stabilization assessment tool (SAFE)(This was a Madera County </a:t>
            </a:r>
            <a:endParaRPr lang="en-US" sz="1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            provided 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document).</a:t>
            </a:r>
          </a:p>
          <a:p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Step 2:Risk Level Determination (use Table 3 Front Door Model of identified risk, </a:t>
            </a:r>
            <a:endParaRPr lang="en-US" sz="1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           page 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28 of proposal.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Front Door diversion program intervention. Diversion Program. </a:t>
            </a:r>
            <a:endParaRPr lang="en-US" sz="1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600" u="sng" dirty="0" smtClean="0">
                <a:latin typeface="Times New Roman" pitchFamily="18" charset="0"/>
                <a:cs typeface="Times New Roman" pitchFamily="18" charset="0"/>
                <a:hlinkClick r:id="rId3"/>
              </a:rPr>
              <a:t>http</a:t>
            </a:r>
            <a:r>
              <a:rPr lang="en-US" sz="1600" u="sng" dirty="0">
                <a:latin typeface="Times New Roman" pitchFamily="18" charset="0"/>
                <a:cs typeface="Times New Roman" pitchFamily="18" charset="0"/>
                <a:hlinkClick r:id="rId3"/>
              </a:rPr>
              <a:t>://</a:t>
            </a:r>
            <a:r>
              <a:rPr lang="en-US" sz="1600" u="sng" dirty="0" smtClean="0">
                <a:latin typeface="Times New Roman" pitchFamily="18" charset="0"/>
                <a:cs typeface="Times New Roman" pitchFamily="18" charset="0"/>
                <a:hlinkClick r:id="rId3"/>
              </a:rPr>
              <a:t>www.endhomelessness.org/library/entry/closing-the-front-door-creating-a-successful-diversion</a:t>
            </a:r>
          </a:p>
          <a:p>
            <a:r>
              <a:rPr lang="en-US" sz="1600" u="sng" dirty="0" smtClean="0">
                <a:latin typeface="Times New Roman" pitchFamily="18" charset="0"/>
                <a:cs typeface="Times New Roman" pitchFamily="18" charset="0"/>
                <a:hlinkClick r:id="rId3"/>
              </a:rPr>
              <a:t>-program-for-homeless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16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Step 3: Use the Rapid Rehousing Screening Tool (Exhibit B) to identify services that are to </a:t>
            </a:r>
            <a:endParaRPr lang="en-US" sz="1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be 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offered/establish length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of 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service intervention. </a:t>
            </a:r>
            <a:endParaRPr lang="en-US" sz="1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1600" u="sng" dirty="0">
                <a:latin typeface="Times New Roman" pitchFamily="18" charset="0"/>
                <a:cs typeface="Times New Roman" pitchFamily="18" charset="0"/>
                <a:hlinkClick r:id="rId4"/>
              </a:rPr>
              <a:t>http://www.endhomelessness.org/library/entry/rapid-re-housing-triage-tool1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endParaRPr lang="en-US" sz="16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Step 4: The use of the Action Plan from C-IV was used to create the Family Stabilization Plan.</a:t>
            </a:r>
            <a:endParaRPr lang="en-US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3854" y="685800"/>
            <a:ext cx="913014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Resources for Documents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25537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97527" y="545812"/>
            <a:ext cx="769152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Community Partnership of Madera County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600200" y="1219200"/>
            <a:ext cx="7343677" cy="526297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Wingdings" pitchFamily="2" charset="2"/>
              <a:buChar char="v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Child care and preschool readiness programs</a:t>
            </a:r>
          </a:p>
          <a:p>
            <a:pPr marL="342900" indent="-342900">
              <a:buFont typeface="Wingdings" pitchFamily="2" charset="2"/>
              <a:buChar char="v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Regional Head Start Programs</a:t>
            </a:r>
          </a:p>
          <a:p>
            <a:pPr marL="342900" indent="-342900">
              <a:buFont typeface="Wingdings" pitchFamily="2" charset="2"/>
              <a:buChar char="v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Senior Bus Transportation</a:t>
            </a:r>
          </a:p>
          <a:p>
            <a:pPr marL="342900" indent="-342900">
              <a:buFont typeface="Wingdings" pitchFamily="2" charset="2"/>
              <a:buChar char="v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Rape/Sexual Assault Services</a:t>
            </a:r>
          </a:p>
          <a:p>
            <a:pPr marL="342900" indent="-342900">
              <a:buFont typeface="Wingdings" pitchFamily="2" charset="2"/>
              <a:buChar char="v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Victim and Witness Services</a:t>
            </a:r>
          </a:p>
          <a:p>
            <a:pPr marL="342900" indent="-342900">
              <a:buFont typeface="Wingdings" pitchFamily="2" charset="2"/>
              <a:buChar char="v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Permanent Supportive Housing for chronically 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homeless women through the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Shunammite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Place</a:t>
            </a:r>
          </a:p>
          <a:p>
            <a:pPr marL="342900" indent="-342900">
              <a:buFont typeface="Wingdings" pitchFamily="2" charset="2"/>
              <a:buChar char="v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Domestic Violence Emergency Shelter through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the Martha Diaz Battered Women’s Shelter</a:t>
            </a:r>
          </a:p>
          <a:p>
            <a:pPr marL="342900" indent="-342900">
              <a:buFont typeface="Wingdings" pitchFamily="2" charset="2"/>
              <a:buChar char="v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Address Housing Access (Emergency shelter, 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supportive housing, and working with Partner agencies</a:t>
            </a:r>
          </a:p>
          <a:p>
            <a:pPr marL="342900" indent="-342900">
              <a:buFont typeface="Wingdings" pitchFamily="2" charset="2"/>
              <a:buChar char="v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Stabilization of family (access to preschool readiness,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child care and Head Start)</a:t>
            </a:r>
          </a:p>
          <a:p>
            <a:pPr marL="342900" indent="-342900">
              <a:buFont typeface="Wingdings" pitchFamily="2" charset="2"/>
              <a:buChar char="v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Financial counseling (classes, money management)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12501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990600" y="609600"/>
            <a:ext cx="6934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Housing Authority of Madera County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584032" y="1600200"/>
            <a:ext cx="7150355" cy="34163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Wingdings" pitchFamily="2" charset="2"/>
              <a:buChar char="v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Develop Additional Landlord-owned Rental Housing 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Resources</a:t>
            </a:r>
          </a:p>
          <a:p>
            <a:pPr marL="342900" indent="-342900">
              <a:buFont typeface="Wingdings" pitchFamily="2" charset="2"/>
              <a:buChar char="v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Provide Management and oversight of the Housing 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stock and its quality</a:t>
            </a:r>
          </a:p>
          <a:p>
            <a:pPr marL="342900" indent="-342900">
              <a:buFont typeface="Wingdings" pitchFamily="2" charset="2"/>
              <a:buChar char="v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Housing Identification</a:t>
            </a:r>
          </a:p>
          <a:p>
            <a:pPr marL="342900" indent="-342900">
              <a:buFont typeface="Wingdings" pitchFamily="2" charset="2"/>
              <a:buChar char="v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Rent/Move Assistance</a:t>
            </a:r>
          </a:p>
          <a:p>
            <a:pPr marL="342900" indent="-342900">
              <a:buFont typeface="Wingdings" pitchFamily="2" charset="2"/>
              <a:buChar char="v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Landlord Outreach and Engagement</a:t>
            </a:r>
          </a:p>
          <a:p>
            <a:pPr marL="342900" indent="-342900">
              <a:buFont typeface="Wingdings" pitchFamily="2" charset="2"/>
              <a:buChar char="v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Housing Search and Placement</a:t>
            </a:r>
          </a:p>
          <a:p>
            <a:pPr marL="342900" indent="-342900">
              <a:buFont typeface="Wingdings" pitchFamily="2" charset="2"/>
              <a:buChar char="v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Housing Barrier Identification and Assessment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97023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14400" y="990600"/>
            <a:ext cx="780854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Madera County Behavioral Health Services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600200" y="1752600"/>
            <a:ext cx="6923690" cy="37856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Wingdings" pitchFamily="2" charset="2"/>
              <a:buChar char="v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Mental Health First Aid</a:t>
            </a:r>
          </a:p>
          <a:p>
            <a:pPr marL="342900" indent="-342900">
              <a:buFont typeface="Wingdings" pitchFamily="2" charset="2"/>
              <a:buChar char="v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Mental Health</a:t>
            </a:r>
          </a:p>
          <a:p>
            <a:pPr marL="342900" indent="-342900">
              <a:buFont typeface="Wingdings" pitchFamily="2" charset="2"/>
              <a:buChar char="v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Substance Abuse</a:t>
            </a:r>
          </a:p>
          <a:p>
            <a:pPr marL="342900" indent="-342900">
              <a:buFont typeface="Wingdings" pitchFamily="2" charset="2"/>
              <a:buChar char="v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Domestic Violence</a:t>
            </a:r>
          </a:p>
          <a:p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Refer to: </a:t>
            </a:r>
          </a:p>
          <a:p>
            <a:pPr marL="342900" indent="-342900">
              <a:buFont typeface="Wingdings" pitchFamily="2" charset="2"/>
              <a:buChar char="v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Address Housing Access</a:t>
            </a:r>
          </a:p>
          <a:p>
            <a:pPr marL="342900" indent="-342900">
              <a:buFont typeface="Wingdings" pitchFamily="2" charset="2"/>
              <a:buChar char="v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Stabilization of the Families (community resources)</a:t>
            </a:r>
          </a:p>
          <a:p>
            <a:pPr marL="342900" indent="-342900">
              <a:buFont typeface="Wingdings" pitchFamily="2" charset="2"/>
              <a:buChar char="v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Credit Barriers</a:t>
            </a:r>
          </a:p>
          <a:p>
            <a:pPr marL="342900" indent="-342900">
              <a:buFont typeface="Wingdings" pitchFamily="2" charset="2"/>
              <a:buChar char="v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Legal Services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89077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286001"/>
            <a:ext cx="7772400" cy="3482975"/>
          </a:xfrm>
        </p:spPr>
        <p:txBody>
          <a:bodyPr>
            <a:normAutofit/>
          </a:bodyPr>
          <a:lstStyle/>
          <a:p>
            <a:pPr algn="ctr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Self Assessment Functioning Evaluation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6000" dirty="0" smtClean="0"/>
              <a:t>SAFE Form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09601"/>
            <a:ext cx="7772400" cy="1500187"/>
          </a:xfrm>
        </p:spPr>
        <p:txBody>
          <a:bodyPr>
            <a:normAutofit/>
          </a:bodyPr>
          <a:lstStyle/>
          <a:p>
            <a:pPr algn="ctr"/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Family Stabilization Services Assessment Tool</a:t>
            </a:r>
            <a:endParaRPr lang="en-US" sz="4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71022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Bar dir="vert"/>
      </p:transition>
    </mc:Choice>
    <mc:Fallback xmlns="">
      <p:transition spd="slow">
        <p:randomBar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6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6465" y="304800"/>
            <a:ext cx="7329487" cy="6400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611190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9313" y="381000"/>
            <a:ext cx="7443787" cy="62484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177883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pull/>
      </p:transition>
    </mc:Choice>
    <mc:Fallback xmlns="">
      <p:transition spd="slow">
        <p:pull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200402"/>
            <a:ext cx="7772400" cy="1362075"/>
          </a:xfrm>
        </p:spPr>
        <p:txBody>
          <a:bodyPr>
            <a:normAutofit/>
          </a:bodyPr>
          <a:lstStyle/>
          <a:p>
            <a:pPr algn="ctr"/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Rapid Rehousing Screening Tool</a:t>
            </a:r>
            <a:endParaRPr lang="en-US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762004"/>
            <a:ext cx="7772400" cy="1500187"/>
          </a:xfrm>
        </p:spPr>
        <p:txBody>
          <a:bodyPr>
            <a:normAutofit/>
          </a:bodyPr>
          <a:lstStyle/>
          <a:p>
            <a:pPr algn="ctr"/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Madera County Housing Support Program</a:t>
            </a:r>
            <a:endParaRPr lang="en-US" sz="4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70519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cover/>
      </p:transition>
    </mc:Choice>
    <mc:Fallback xmlns="">
      <p:transition spd="slow">
        <p:cover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cutive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cuti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3190</TotalTime>
  <Words>1002</Words>
  <Application>Microsoft Office PowerPoint</Application>
  <PresentationFormat>On-screen Show (4:3)</PresentationFormat>
  <Paragraphs>273</Paragraphs>
  <Slides>25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7" baseType="lpstr">
      <vt:lpstr>Executive</vt:lpstr>
      <vt:lpstr>Document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Self Assessment Functioning Evaluation  SAFE Form</vt:lpstr>
      <vt:lpstr>PowerPoint Presentation</vt:lpstr>
      <vt:lpstr>PowerPoint Presentation</vt:lpstr>
      <vt:lpstr>Rapid Rehousing Screening Tool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Family Stabilization (FS) Plan</vt:lpstr>
      <vt:lpstr>PowerPoint Presentation</vt:lpstr>
      <vt:lpstr>PowerPoint Presentation</vt:lpstr>
      <vt:lpstr>PowerPoint Presentation</vt:lpstr>
      <vt:lpstr>Identification and Referral Process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Madera County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amanda.cook</dc:creator>
  <cp:lastModifiedBy>ISDAdmin</cp:lastModifiedBy>
  <cp:revision>55</cp:revision>
  <cp:lastPrinted>2014-09-22T16:33:25Z</cp:lastPrinted>
  <dcterms:created xsi:type="dcterms:W3CDTF">2014-09-18T20:11:51Z</dcterms:created>
  <dcterms:modified xsi:type="dcterms:W3CDTF">2014-11-19T19:16:57Z</dcterms:modified>
</cp:coreProperties>
</file>