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5" r:id="rId3"/>
    <p:sldId id="259" r:id="rId4"/>
    <p:sldId id="260" r:id="rId5"/>
    <p:sldId id="286" r:id="rId6"/>
    <p:sldId id="290" r:id="rId7"/>
    <p:sldId id="296" r:id="rId8"/>
    <p:sldId id="270" r:id="rId9"/>
    <p:sldId id="287" r:id="rId10"/>
    <p:sldId id="257" r:id="rId11"/>
    <p:sldId id="288" r:id="rId12"/>
    <p:sldId id="297" r:id="rId13"/>
    <p:sldId id="291" r:id="rId14"/>
    <p:sldId id="298" r:id="rId15"/>
    <p:sldId id="299" r:id="rId16"/>
    <p:sldId id="295" r:id="rId17"/>
    <p:sldId id="300" r:id="rId18"/>
    <p:sldId id="263" r:id="rId19"/>
    <p:sldId id="264" r:id="rId20"/>
    <p:sldId id="262" r:id="rId21"/>
    <p:sldId id="265" r:id="rId22"/>
    <p:sldId id="266" r:id="rId23"/>
    <p:sldId id="289" r:id="rId24"/>
    <p:sldId id="268" r:id="rId25"/>
    <p:sldId id="269" r:id="rId26"/>
    <p:sldId id="273" r:id="rId27"/>
    <p:sldId id="274" r:id="rId28"/>
    <p:sldId id="275" r:id="rId29"/>
    <p:sldId id="276" r:id="rId30"/>
    <p:sldId id="282" r:id="rId31"/>
    <p:sldId id="283" r:id="rId32"/>
    <p:sldId id="293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7F3"/>
    <a:srgbClr val="E3EBF5"/>
    <a:srgbClr val="C46E6F"/>
    <a:srgbClr val="77933C"/>
    <a:srgbClr val="1B58D3"/>
    <a:srgbClr val="2860A4"/>
    <a:srgbClr val="4F81BD"/>
    <a:srgbClr val="B0C6E1"/>
    <a:srgbClr val="E3D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839" autoAdjust="0"/>
  </p:normalViewPr>
  <p:slideViewPr>
    <p:cSldViewPr>
      <p:cViewPr>
        <p:scale>
          <a:sx n="77" d="100"/>
          <a:sy n="77" d="100"/>
        </p:scale>
        <p:origin x="-942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9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2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6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3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4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1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4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4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1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6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8000">
              <a:schemeClr val="accent1">
                <a:tint val="44500"/>
                <a:satMod val="160000"/>
              </a:schemeClr>
            </a:gs>
            <a:gs pos="8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8AB5D-64F3-43EA-87A0-38B4B22C6B1B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C040F-BE01-4B2E-896C-FBE08BE6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3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362200" y="3162300"/>
            <a:ext cx="4419600" cy="1676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23825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Bookman Old Style" panose="02050604050505020204" pitchFamily="18" charset="0"/>
              </a:rPr>
              <a:t>County of Riverside</a:t>
            </a:r>
            <a:br>
              <a:rPr lang="en-US" sz="3600" dirty="0" smtClean="0">
                <a:latin typeface="Bookman Old Style" panose="02050604050505020204" pitchFamily="18" charset="0"/>
              </a:rPr>
            </a:br>
            <a:r>
              <a:rPr lang="en-US" sz="2400" dirty="0" smtClean="0">
                <a:latin typeface="Bookman Old Style" panose="02050604050505020204" pitchFamily="18" charset="0"/>
              </a:rPr>
              <a:t>Department of Public Social Services</a:t>
            </a:r>
            <a:endParaRPr lang="en-US" sz="3600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6383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Support Program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763" y="1009650"/>
            <a:ext cx="681037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</p:pic>
      <p:sp>
        <p:nvSpPr>
          <p:cNvPr id="10" name="Frame 9"/>
          <p:cNvSpPr/>
          <p:nvPr/>
        </p:nvSpPr>
        <p:spPr>
          <a:xfrm>
            <a:off x="2057400" y="2895600"/>
            <a:ext cx="5029200" cy="2209800"/>
          </a:xfrm>
          <a:prstGeom prst="fra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6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5148072" y="4963418"/>
            <a:ext cx="566928" cy="685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95472" y="4963418"/>
            <a:ext cx="566928" cy="685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797300" y="4277618"/>
            <a:ext cx="1524000" cy="213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536614" y="539353"/>
            <a:ext cx="2057400" cy="46166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DPSS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2328" y="1192887"/>
            <a:ext cx="2100072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Self-Sufficiency Division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73336" y="1192887"/>
            <a:ext cx="213360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Adult</a:t>
            </a:r>
            <a:r>
              <a:rPr lang="en-US" b="1" dirty="0" smtClean="0"/>
              <a:t> </a:t>
            </a:r>
            <a:r>
              <a:rPr lang="en-US" sz="1600" b="1" dirty="0" smtClean="0"/>
              <a:t>Services</a:t>
            </a:r>
            <a:r>
              <a:rPr lang="en-US" b="1" dirty="0" smtClean="0"/>
              <a:t> </a:t>
            </a:r>
            <a:r>
              <a:rPr lang="en-US" sz="1600" b="1" dirty="0" smtClean="0"/>
              <a:t>Division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62328" y="1996379"/>
            <a:ext cx="198120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Welfare</a:t>
            </a:r>
            <a:r>
              <a:rPr lang="en-US" b="1" dirty="0" smtClean="0"/>
              <a:t> </a:t>
            </a:r>
            <a:r>
              <a:rPr lang="en-US" sz="1600" b="1" dirty="0"/>
              <a:t>to</a:t>
            </a:r>
            <a:r>
              <a:rPr lang="en-US" b="1" dirty="0" smtClean="0"/>
              <a:t> </a:t>
            </a:r>
            <a:r>
              <a:rPr lang="en-US" sz="1600" b="1" dirty="0" smtClean="0"/>
              <a:t>Work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533400"/>
            <a:ext cx="1447800" cy="1077218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Economic Development Agency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(EDA)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533400"/>
            <a:ext cx="1447800" cy="1077218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Department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 of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Mental Health (DMH)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3356801"/>
            <a:ext cx="21336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Family Stabilization Services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4661356"/>
            <a:ext cx="1784014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CalWorks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Housing Support Program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>
            <a:stCxn id="7" idx="2"/>
          </p:cNvCxnSpPr>
          <p:nvPr/>
        </p:nvCxnSpPr>
        <p:spPr>
          <a:xfrm>
            <a:off x="952500" y="1610618"/>
            <a:ext cx="0" cy="12765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45896" y="3660124"/>
            <a:ext cx="34950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98664" y="2626043"/>
            <a:ext cx="1185672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Housing </a:t>
            </a:r>
          </a:p>
          <a:p>
            <a:pPr algn="ctr"/>
            <a:r>
              <a:rPr lang="en-US" sz="1600" b="1" dirty="0" smtClean="0"/>
              <a:t>Authority</a:t>
            </a:r>
            <a:endParaRPr lang="en-US" sz="1600" b="1" dirty="0"/>
          </a:p>
        </p:txBody>
      </p:sp>
      <p:sp>
        <p:nvSpPr>
          <p:cNvPr id="21" name="Rectangle 20"/>
          <p:cNvSpPr/>
          <p:nvPr/>
        </p:nvSpPr>
        <p:spPr>
          <a:xfrm>
            <a:off x="945896" y="4277618"/>
            <a:ext cx="2133600" cy="213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96000" y="4277618"/>
            <a:ext cx="2133600" cy="213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686304" y="4949702"/>
            <a:ext cx="566928" cy="685800"/>
          </a:xfrm>
          <a:prstGeom prst="ellipse">
            <a:avLst/>
          </a:prstGeom>
          <a:solidFill>
            <a:srgbClr val="DDE7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910072" y="4949702"/>
            <a:ext cx="566928" cy="685800"/>
          </a:xfrm>
          <a:prstGeom prst="ellipse">
            <a:avLst/>
          </a:prstGeom>
          <a:solidFill>
            <a:srgbClr val="DDE7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173336" y="1807988"/>
            <a:ext cx="21336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Homeless Programs Unit</a:t>
            </a:r>
            <a:endParaRPr lang="en-US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202044" y="2626043"/>
            <a:ext cx="2122465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Continuum of Care (</a:t>
            </a:r>
            <a:r>
              <a:rPr lang="en-US" sz="1600" b="1" dirty="0" err="1" smtClean="0"/>
              <a:t>CoC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cxnSp>
        <p:nvCxnSpPr>
          <p:cNvPr id="41" name="Straight Arrow Connector 40"/>
          <p:cNvCxnSpPr>
            <a:stCxn id="5" idx="2"/>
          </p:cNvCxnSpPr>
          <p:nvPr/>
        </p:nvCxnSpPr>
        <p:spPr>
          <a:xfrm>
            <a:off x="2852928" y="2365711"/>
            <a:ext cx="0" cy="9910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895600" y="1777662"/>
            <a:ext cx="0" cy="2187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" idx="2"/>
            <a:endCxn id="29" idx="0"/>
          </p:cNvCxnSpPr>
          <p:nvPr/>
        </p:nvCxnSpPr>
        <p:spPr>
          <a:xfrm>
            <a:off x="6240136" y="1562219"/>
            <a:ext cx="0" cy="2457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222347" y="2400900"/>
            <a:ext cx="0" cy="23447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5" idx="2"/>
          </p:cNvCxnSpPr>
          <p:nvPr/>
        </p:nvCxnSpPr>
        <p:spPr>
          <a:xfrm>
            <a:off x="6263277" y="3210818"/>
            <a:ext cx="975723" cy="7416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5" idx="3"/>
            <a:endCxn id="20" idx="1"/>
          </p:cNvCxnSpPr>
          <p:nvPr/>
        </p:nvCxnSpPr>
        <p:spPr>
          <a:xfrm>
            <a:off x="7324509" y="2918431"/>
            <a:ext cx="27415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8" idx="2"/>
          </p:cNvCxnSpPr>
          <p:nvPr/>
        </p:nvCxnSpPr>
        <p:spPr>
          <a:xfrm>
            <a:off x="2362200" y="3941576"/>
            <a:ext cx="0" cy="3360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239000" y="3952511"/>
            <a:ext cx="0" cy="318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30656" y="4332982"/>
            <a:ext cx="204114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Intensive Case Management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Services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</a:rPr>
              <a:t>-</a:t>
            </a:r>
            <a:endParaRPr lang="en-US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Supportive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Services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</a:rPr>
              <a:t>-</a:t>
            </a:r>
            <a:endParaRPr lang="en-US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Referrals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316336" y="4363760"/>
            <a:ext cx="19132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Rapid Rehousing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Housing Navigators </a:t>
            </a:r>
            <a:endParaRPr lang="en-US" sz="1000" dirty="0">
              <a:solidFill>
                <a:prstClr val="white"/>
              </a:solidFill>
              <a:latin typeface="Snap ITC"/>
            </a:endParaRPr>
          </a:p>
          <a:p>
            <a:pPr lvl="0" algn="ctr"/>
            <a:r>
              <a:rPr lang="en-US" sz="1000" b="1" dirty="0">
                <a:solidFill>
                  <a:prstClr val="white"/>
                </a:solidFill>
              </a:rPr>
              <a:t>-</a:t>
            </a:r>
          </a:p>
          <a:p>
            <a:pPr lvl="0" algn="ctr"/>
            <a:r>
              <a:rPr lang="en-US" sz="1600" dirty="0" smtClean="0">
                <a:solidFill>
                  <a:schemeClr val="bg1"/>
                </a:solidFill>
              </a:rPr>
              <a:t>Landlord</a:t>
            </a:r>
            <a:r>
              <a:rPr lang="en-US" sz="1000" dirty="0" smtClean="0">
                <a:solidFill>
                  <a:prstClr val="white"/>
                </a:solidFill>
                <a:latin typeface="Snap ITC"/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         Relationship</a:t>
            </a:r>
          </a:p>
          <a:p>
            <a:pPr lvl="0" algn="ctr"/>
            <a:r>
              <a:rPr lang="en-US" sz="1000" b="1" dirty="0">
                <a:solidFill>
                  <a:schemeClr val="bg1"/>
                </a:solidFill>
              </a:rPr>
              <a:t>-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</a:p>
          <a:p>
            <a:pPr lvl="0" algn="ctr"/>
            <a:r>
              <a:rPr lang="en-US" sz="1600" dirty="0" smtClean="0">
                <a:solidFill>
                  <a:schemeClr val="bg1"/>
                </a:solidFill>
              </a:rPr>
              <a:t>Rental Assistance    </a:t>
            </a:r>
            <a:endParaRPr lang="en-US" sz="1600" dirty="0" smtClean="0">
              <a:solidFill>
                <a:prstClr val="whit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229600" y="1626416"/>
            <a:ext cx="0" cy="100895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0" idx="2"/>
          </p:cNvCxnSpPr>
          <p:nvPr/>
        </p:nvCxnSpPr>
        <p:spPr>
          <a:xfrm flipH="1">
            <a:off x="7239000" y="3210818"/>
            <a:ext cx="952500" cy="7416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7" idx="2"/>
          </p:cNvCxnSpPr>
          <p:nvPr/>
        </p:nvCxnSpPr>
        <p:spPr>
          <a:xfrm flipV="1">
            <a:off x="952500" y="1610618"/>
            <a:ext cx="0" cy="204950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431536" y="1001018"/>
            <a:ext cx="10078" cy="1918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678936" y="1001017"/>
            <a:ext cx="10078" cy="1918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17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FSS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+ HSP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228600" y="1371600"/>
            <a:ext cx="44958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Family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Stabilization Services</a:t>
            </a:r>
          </a:p>
          <a:p>
            <a:endParaRPr lang="en-US" sz="2400" dirty="0"/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Intensive Case Management Services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Mental Health, Substance Abuse and Domestic Abuse Services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Supportive Services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800600" y="1371600"/>
            <a:ext cx="4038600" cy="4297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Housing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Support Program</a:t>
            </a:r>
          </a:p>
          <a:p>
            <a:endParaRPr lang="en-US" sz="2400" dirty="0" smtClean="0"/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Temporary Shelter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Rapid Rehousing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Landlord Relationships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Rental and Other Assistance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9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FSS</a:t>
            </a:r>
            <a:r>
              <a:rPr lang="en-US" sz="4000" dirty="0" smtClean="0">
                <a:ln w="6350">
                  <a:solidFill>
                    <a:schemeClr val="tx1"/>
                  </a:solidFill>
                </a:ln>
                <a:solidFill>
                  <a:srgbClr val="1B58D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495800"/>
          </a:xfrm>
        </p:spPr>
        <p:txBody>
          <a:bodyPr>
            <a:normAutofit/>
          </a:bodyPr>
          <a:lstStyle/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Family Stabilization Services design is based on FS Teams in each of the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WTW offices in Riverside County.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 a partnership with DMH which makes available additional DMH services.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Each FS Team is composed of an FSS Employment Counselor and an FSS Clinical Therapist (DMH) that evaluate families and work closely on services.   </a:t>
            </a:r>
          </a:p>
          <a:p>
            <a:endParaRPr lang="en-US" sz="2400" dirty="0" smtClean="0"/>
          </a:p>
          <a:p>
            <a:endParaRPr lang="en-US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92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Screening</a:t>
            </a:r>
            <a:r>
              <a:rPr lang="en-US" sz="3600" dirty="0">
                <a:ln w="6350">
                  <a:solidFill>
                    <a:schemeClr val="tx1"/>
                  </a:solidFill>
                </a:ln>
                <a:solidFill>
                  <a:srgbClr val="1B58D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for Eligibility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n w="12700">
                  <a:solidFill>
                    <a:srgbClr val="1B58D3"/>
                  </a:solidFill>
                </a:ln>
                <a:latin typeface="Arial Rounded MT Bold" panose="020F0704030504030204" pitchFamily="34" charset="0"/>
              </a:rPr>
              <a:t>   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FSS</a:t>
            </a:r>
            <a:r>
              <a:rPr lang="en-US" dirty="0" smtClean="0">
                <a:ln w="12700">
                  <a:solidFill>
                    <a:srgbClr val="1B58D3"/>
                  </a:solidFill>
                </a:ln>
                <a:latin typeface="Arial Rounded MT Bold" panose="020F0704030504030204" pitchFamily="34" charset="0"/>
              </a:rPr>
              <a:t>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Screening</a:t>
            </a:r>
            <a:endParaRPr lang="en-US" dirty="0">
              <a:ln w="12700">
                <a:solidFill>
                  <a:srgbClr val="1B58D3"/>
                </a:solidFill>
              </a:ln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Meets one or more FSS criteria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Crisis is acute and not chronic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Anticipate family will benefit from 6 to 9 months of FSS services that leads mandatory adults to participation in WTW activities.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n w="12700">
                  <a:solidFill>
                    <a:srgbClr val="1B58D3"/>
                  </a:solidFill>
                </a:ln>
                <a:latin typeface="Arial Rounded MT Bold" panose="020F0704030504030204" pitchFamily="34" charset="0"/>
              </a:rPr>
              <a:t>   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HSP</a:t>
            </a:r>
            <a:r>
              <a:rPr lang="en-US" dirty="0" smtClean="0">
                <a:ln w="12700">
                  <a:solidFill>
                    <a:srgbClr val="1B58D3"/>
                  </a:solidFill>
                </a:ln>
                <a:latin typeface="Arial Rounded MT Bold" panose="020F0704030504030204" pitchFamily="34" charset="0"/>
              </a:rPr>
              <a:t>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Screening</a:t>
            </a:r>
            <a:endParaRPr lang="en-US" dirty="0">
              <a:ln w="12700">
                <a:solidFill>
                  <a:srgbClr val="1B58D3"/>
                </a:solidFill>
              </a:ln>
              <a:latin typeface="Arial Rounded MT Bold" panose="020F0704030504030204" pitchFamily="34" charset="0"/>
            </a:endParaRPr>
          </a:p>
          <a:p>
            <a:r>
              <a:rPr lang="en-US" dirty="0" smtClean="0"/>
              <a:t>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igible for FSS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Homelessness is acute and not chronic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Family in tier levels 1-3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Anticipate that after 6 to 9 months of FSS services housing will be stable.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2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Family</a:t>
            </a:r>
            <a:r>
              <a:rPr lang="en-US" sz="3600" dirty="0" smtClean="0">
                <a:ln w="6350">
                  <a:solidFill>
                    <a:schemeClr val="tx1"/>
                  </a:solidFill>
                </a:ln>
                <a:solidFill>
                  <a:srgbClr val="1B58D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Stabilization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400" dirty="0" smtClean="0">
              <a:ln w="12700">
                <a:solidFill>
                  <a:srgbClr val="1B58D3"/>
                </a:solidFill>
              </a:ln>
              <a:latin typeface="Arial Rounded MT Bold" panose="020F0704030504030204" pitchFamily="34" charset="0"/>
            </a:endParaRP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FS Team determines if family is eligible for FSS and HSP;</a:t>
            </a: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If approved, develops FS Plan with family including housing;</a:t>
            </a: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Determines need for temporary shelter; </a:t>
            </a: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Makes referral to HPU for HA rapid rehousing;</a:t>
            </a: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Approves rent and deposit amounts for payment by HA;</a:t>
            </a: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Approves other payments (credit check,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Determines need for moving assistance;</a:t>
            </a: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Makes weekly contacts with family, more if needed;</a:t>
            </a: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FS Team constantly assesses family stability and need for additional services.</a:t>
            </a:r>
          </a:p>
          <a:p>
            <a:pPr marL="514350" lvl="1" indent="-514350">
              <a:lnSpc>
                <a:spcPct val="90000"/>
              </a:lnSpc>
              <a:buBlip>
                <a:blip r:embed="rId2"/>
              </a:buBlip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Family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exits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from FSS when they are stable but no later than 9 months.</a:t>
            </a:r>
          </a:p>
          <a:p>
            <a:pPr marL="457200" lvl="1" indent="0">
              <a:buNone/>
            </a:pPr>
            <a:endParaRPr lang="en-US" sz="2000" dirty="0" smtClean="0">
              <a:ln w="12700">
                <a:solidFill>
                  <a:srgbClr val="1B58D3"/>
                </a:solidFill>
              </a:ln>
              <a:latin typeface="Arial Rounded MT Bold" panose="020F0704030504030204" pitchFamily="34" charset="0"/>
            </a:endParaRPr>
          </a:p>
          <a:p>
            <a:pPr lvl="1"/>
            <a:endParaRPr lang="en-US" sz="2000" dirty="0">
              <a:ln w="12700">
                <a:solidFill>
                  <a:srgbClr val="1B58D3"/>
                </a:solidFill>
              </a:ln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0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How</a:t>
            </a:r>
            <a:r>
              <a:rPr lang="en-US" sz="3600" dirty="0">
                <a:ln w="6350">
                  <a:solidFill>
                    <a:schemeClr val="tx1"/>
                  </a:solidFill>
                </a:ln>
                <a:solidFill>
                  <a:srgbClr val="1B58D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rental subsidies work (100%)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Rental</a:t>
            </a:r>
            <a:r>
              <a:rPr lang="en-US" sz="2800" dirty="0">
                <a:ln w="12700">
                  <a:solidFill>
                    <a:srgbClr val="1B58D3"/>
                  </a:solidFill>
                </a:ln>
                <a:latin typeface="Arial Rounded MT Bold" panose="020F0704030504030204" pitchFamily="34" charset="0"/>
              </a:rPr>
              <a:t> 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Subsidy</a:t>
            </a:r>
          </a:p>
          <a:p>
            <a:pPr lvl="2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Based on evaluation and tier level assessment.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Tier 1 – one to two months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Tier 2 – one to three months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Tier 3 – one to four months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Tiers 4 &amp; 5 – referred to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CoC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Full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subsidy,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not partial. </a:t>
            </a:r>
          </a:p>
          <a:p>
            <a:pPr lvl="2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Subsidy can be extended with management approval.</a:t>
            </a:r>
          </a:p>
          <a:p>
            <a:pPr lvl="2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Available only once a year unless extenuating circumstances.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4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Temporary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Shelter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HSP funds – hotel/motel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vouchers:</a:t>
            </a:r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Will use existing hotels/motels used by CW Homeless Program.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 to 14 days, longer with management approval. No more than 5 days authorized per voucher.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 will permanently house families within 7 working days.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Stress that this is temporary.</a:t>
            </a:r>
          </a:p>
          <a:p>
            <a:pPr marL="914400" lvl="2" indent="0">
              <a:buNone/>
            </a:pPr>
            <a:endParaRPr lang="en-US" dirty="0" smtClean="0"/>
          </a:p>
          <a:p>
            <a:endParaRPr lang="en-US" sz="2400" dirty="0" smtClean="0">
              <a:ln w="12700">
                <a:solidFill>
                  <a:srgbClr val="1B58D3"/>
                </a:solidFill>
              </a:ln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42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8000">
              <a:schemeClr val="accent1">
                <a:tint val="44500"/>
                <a:satMod val="160000"/>
              </a:schemeClr>
            </a:gs>
            <a:gs pos="8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Mental</a:t>
            </a:r>
            <a:r>
              <a:rPr lang="en-US" sz="3600" dirty="0" smtClean="0"/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284"/>
            <a:ext cx="8229600" cy="487487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Existing CW Mental Health program includes Clinical Therapists and Substance Abuse Counselors in all 12 WTW offices.</a:t>
            </a: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Additional specialized MH Clinical Therapists and Community Aides for Family Stabilization Services.</a:t>
            </a: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Access to specialized services such as children’s MH services and partnerships with the Department of Rehabilitation.</a:t>
            </a: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Clinical Therapists trained and certified for 5150 if required.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7659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Homeless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Programs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Serves as Collaborative Applicant for the county’s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Continuum 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Care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Recipient for HUD Super NOFA (</a:t>
            </a:r>
            <a:r>
              <a:rPr lang="en-US" sz="2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CoC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Program)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Emergency Food and Shelter Program (EFSP) (FEMA)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State Emergency Solutions Grant (ESG) funding</a:t>
            </a:r>
          </a:p>
        </p:txBody>
      </p:sp>
    </p:spTree>
    <p:extLst>
      <p:ext uri="{BB962C8B-B14F-4D97-AF65-F5344CB8AC3E}">
        <p14:creationId xmlns:p14="http://schemas.microsoft.com/office/powerpoint/2010/main" val="8283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Homeless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Programs Unit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Senior Program Specialist serves as liaison between:</a:t>
            </a:r>
          </a:p>
          <a:p>
            <a:pPr lvl="2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Family Stabilization Services staff</a:t>
            </a:r>
          </a:p>
          <a:p>
            <a:pPr lvl="2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Housing Authority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Affordable housing providers</a:t>
            </a:r>
          </a:p>
          <a:p>
            <a:pPr lvl="2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Continuum of Care homeless/housing providers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Rapid Rehousing</a:t>
            </a:r>
          </a:p>
          <a:p>
            <a:pPr lvl="2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Homeless Management Information System (HMIS)</a:t>
            </a:r>
          </a:p>
          <a:p>
            <a:pPr lvl="2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Coordinated Assessment and Housing Placement System</a:t>
            </a:r>
          </a:p>
        </p:txBody>
      </p:sp>
    </p:spTree>
    <p:extLst>
      <p:ext uri="{BB962C8B-B14F-4D97-AF65-F5344CB8AC3E}">
        <p14:creationId xmlns:p14="http://schemas.microsoft.com/office/powerpoint/2010/main" val="102884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8"/>
          <a:stretch/>
        </p:blipFill>
        <p:spPr>
          <a:xfrm>
            <a:off x="3858" y="1143000"/>
            <a:ext cx="9144000" cy="245026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276600" y="18288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8600" y="2546158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666328" y="2889462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33500" y="1908723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09800" y="18288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4918" y="1802075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08100" y="1527437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3700" y="1824827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2221676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95400" y="233003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66800" y="2498488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945029" y="2472406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152400"/>
            <a:ext cx="8229600" cy="715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Riverside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County Map &amp; Office Locations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" y="4410670"/>
            <a:ext cx="866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County population estimate for 2013:  2,292,507 (4</a:t>
            </a:r>
            <a:r>
              <a:rPr lang="en-US" sz="2400" baseline="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Land area in square miles:  7,206.48 (4</a:t>
            </a:r>
            <a:r>
              <a:rPr lang="en-US" sz="2400" baseline="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393700" y="3886200"/>
            <a:ext cx="2425700" cy="76199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 rot="10800000">
            <a:off x="6400800" y="3886198"/>
            <a:ext cx="2265528" cy="76201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819400" y="3733800"/>
            <a:ext cx="3581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Roughly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180 miles wide</a:t>
            </a:r>
          </a:p>
        </p:txBody>
      </p:sp>
    </p:spTree>
    <p:extLst>
      <p:ext uri="{BB962C8B-B14F-4D97-AF65-F5344CB8AC3E}">
        <p14:creationId xmlns:p14="http://schemas.microsoft.com/office/powerpoint/2010/main" val="333088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Role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of Self-Sufficiency </a:t>
            </a:r>
            <a:b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and Family Stabilization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sz="2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CalWorks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families initially identified for HSP through Family 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Stabilization Services </a:t>
            </a:r>
            <a:endParaRPr lang="en-US" sz="2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By one of FS </a:t>
            </a: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Teams in each of the 12 WTW offices in Riverside County.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FS Team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an FSS 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Employment Counselor and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FSS 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Clinical Therapist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(DMH) creates individualized case plan and refers to HPU for housing support. </a:t>
            </a:r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9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Housing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Assist with housing placement: Housing Navigator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Rental Assistance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Move-in costs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Security deposit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</a:p>
          <a:p>
            <a:pPr lvl="2"/>
            <a:endParaRPr lang="en-US" sz="2600" dirty="0" smtClean="0"/>
          </a:p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Landlord recruitment and engagement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Help with any disputes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1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Housing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Authority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Identify “most appropriate housing intervention”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Help families negotiate lease</a:t>
            </a:r>
          </a:p>
          <a:p>
            <a:pPr lvl="2"/>
            <a:endParaRPr lang="en-US" dirty="0" smtClean="0"/>
          </a:p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Family can choose where they want to live</a:t>
            </a:r>
          </a:p>
          <a:p>
            <a:endParaRPr lang="en-US" sz="2600" dirty="0" smtClean="0">
              <a:latin typeface="Arial Rounded MT Bold" panose="020F0704030504030204" pitchFamily="34" charset="0"/>
            </a:endParaRPr>
          </a:p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Address barriers to landlord participation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 “on call”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0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Diamond 63"/>
          <p:cNvSpPr/>
          <p:nvPr/>
        </p:nvSpPr>
        <p:spPr>
          <a:xfrm>
            <a:off x="3369564" y="609600"/>
            <a:ext cx="2404872" cy="197152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Request</a:t>
            </a:r>
          </a:p>
          <a:p>
            <a:pPr algn="ctr"/>
            <a:r>
              <a:rPr lang="en-US" b="1" dirty="0" smtClean="0"/>
              <a:t>for Housing Support</a:t>
            </a:r>
          </a:p>
          <a:p>
            <a:pPr algn="ctr"/>
            <a:r>
              <a:rPr lang="en-US" b="1" dirty="0" smtClean="0"/>
              <a:t>Program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49335" y="133290"/>
            <a:ext cx="7380265" cy="400110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CalWORKs Housing Support Program (HSP) Workflow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728246"/>
            <a:ext cx="2057400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CalWORKs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728246"/>
            <a:ext cx="1981200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Welfare to Work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943761"/>
            <a:ext cx="2133600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Referral to HPU for Continuum of Care (</a:t>
            </a:r>
            <a:r>
              <a:rPr lang="en-US" sz="1600" b="1" dirty="0" err="1" smtClean="0"/>
              <a:t>CoC</a:t>
            </a:r>
            <a:r>
              <a:rPr lang="en-US" sz="1600" b="1" dirty="0" smtClean="0"/>
              <a:t>) services</a:t>
            </a:r>
            <a:endParaRPr lang="en-US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629400" y="2943761"/>
            <a:ext cx="2133600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FS Plan developed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Temporary Shelter issued (if needed)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Referral to HPU for Housing Authority</a:t>
            </a:r>
            <a:endParaRPr lang="en-US" sz="1600" b="1" dirty="0"/>
          </a:p>
        </p:txBody>
      </p:sp>
      <p:sp>
        <p:nvSpPr>
          <p:cNvPr id="49" name="Rounded Rectangle 48"/>
          <p:cNvSpPr/>
          <p:nvPr/>
        </p:nvSpPr>
        <p:spPr>
          <a:xfrm>
            <a:off x="2286000" y="2299425"/>
            <a:ext cx="1219200" cy="29163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286000" y="2275965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DENIED</a:t>
            </a:r>
            <a:endParaRPr lang="en-US" sz="1600" b="1" dirty="0"/>
          </a:p>
        </p:txBody>
      </p:sp>
      <p:sp>
        <p:nvSpPr>
          <p:cNvPr id="59" name="Rounded Rectangle 58"/>
          <p:cNvSpPr/>
          <p:nvPr/>
        </p:nvSpPr>
        <p:spPr>
          <a:xfrm>
            <a:off x="5562600" y="2251444"/>
            <a:ext cx="1219200" cy="450617"/>
          </a:xfrm>
          <a:prstGeom prst="roundRect">
            <a:avLst/>
          </a:prstGeom>
          <a:gradFill flip="none" rotWithShape="1">
            <a:gsLst>
              <a:gs pos="0">
                <a:srgbClr val="339933">
                  <a:tint val="66000"/>
                  <a:satMod val="160000"/>
                </a:srgbClr>
              </a:gs>
              <a:gs pos="50000">
                <a:srgbClr val="339933">
                  <a:tint val="44500"/>
                  <a:satMod val="160000"/>
                </a:srgbClr>
              </a:gs>
              <a:gs pos="100000">
                <a:srgbClr val="339933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562600" y="2215143"/>
            <a:ext cx="1219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APPROVED</a:t>
            </a:r>
          </a:p>
          <a:p>
            <a:pPr algn="ctr"/>
            <a:r>
              <a:rPr lang="en-US" sz="1200" b="1" dirty="0"/>
              <a:t>For FSS </a:t>
            </a:r>
            <a:r>
              <a:rPr lang="en-US" sz="1200" b="1" u="sng" dirty="0"/>
              <a:t>and</a:t>
            </a:r>
            <a:r>
              <a:rPr lang="en-US" sz="1200" b="1" dirty="0"/>
              <a:t> </a:t>
            </a:r>
            <a:r>
              <a:rPr lang="en-US" sz="1200" b="1" dirty="0" smtClean="0"/>
              <a:t>HSP</a:t>
            </a:r>
            <a:endParaRPr lang="en-US" sz="1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505200" y="4614446"/>
            <a:ext cx="2133600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Monitor and support</a:t>
            </a:r>
            <a:endParaRPr lang="en-US" sz="16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491948" y="3855327"/>
            <a:ext cx="21336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Housing selected </a:t>
            </a:r>
          </a:p>
          <a:p>
            <a:pPr algn="ctr"/>
            <a:r>
              <a:rPr lang="en-US" sz="1600" b="1" dirty="0" smtClean="0"/>
              <a:t>and approved</a:t>
            </a:r>
            <a:endParaRPr lang="en-US" sz="16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640534" y="4648200"/>
            <a:ext cx="2122466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Not participating</a:t>
            </a:r>
            <a:endParaRPr lang="en-US" sz="16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4038600" y="2895600"/>
            <a:ext cx="106680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Evaluation</a:t>
            </a:r>
            <a:endParaRPr lang="en-US" sz="1600" b="1" dirty="0"/>
          </a:p>
        </p:txBody>
      </p:sp>
      <p:sp>
        <p:nvSpPr>
          <p:cNvPr id="72" name="Hexagon 71"/>
          <p:cNvSpPr/>
          <p:nvPr/>
        </p:nvSpPr>
        <p:spPr>
          <a:xfrm>
            <a:off x="3613270" y="5139154"/>
            <a:ext cx="1917459" cy="15664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Family</a:t>
            </a:r>
          </a:p>
          <a:p>
            <a:pPr algn="ctr"/>
            <a:r>
              <a:rPr lang="en-US" dirty="0" smtClean="0"/>
              <a:t>Stabilized</a:t>
            </a:r>
            <a:endParaRPr lang="en-US" dirty="0"/>
          </a:p>
          <a:p>
            <a:pPr algn="ctr"/>
            <a:r>
              <a:rPr lang="en-US" dirty="0" smtClean="0"/>
              <a:t>or Time limit reached</a:t>
            </a:r>
          </a:p>
        </p:txBody>
      </p:sp>
      <p:sp>
        <p:nvSpPr>
          <p:cNvPr id="43" name="Hexagon 42"/>
          <p:cNvSpPr/>
          <p:nvPr/>
        </p:nvSpPr>
        <p:spPr>
          <a:xfrm>
            <a:off x="6781800" y="5334000"/>
            <a:ext cx="1866900" cy="1371600"/>
          </a:xfrm>
          <a:prstGeom prst="hexagon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Exempt/G.C. or 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EXIT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FSS/HSP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3" idx="3"/>
          </p:cNvCxnSpPr>
          <p:nvPr/>
        </p:nvCxnSpPr>
        <p:spPr>
          <a:xfrm>
            <a:off x="2895600" y="897523"/>
            <a:ext cx="1066800" cy="19694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1"/>
          </p:cNvCxnSpPr>
          <p:nvPr/>
        </p:nvCxnSpPr>
        <p:spPr>
          <a:xfrm flipH="1">
            <a:off x="5174390" y="897523"/>
            <a:ext cx="1074010" cy="19694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7" idx="1"/>
            <a:endCxn id="49" idx="3"/>
          </p:cNvCxnSpPr>
          <p:nvPr/>
        </p:nvCxnSpPr>
        <p:spPr>
          <a:xfrm flipH="1" flipV="1">
            <a:off x="3505200" y="2445242"/>
            <a:ext cx="533400" cy="619635"/>
          </a:xfrm>
          <a:prstGeom prst="straightConnector1">
            <a:avLst/>
          </a:prstGeom>
          <a:ln w="57150">
            <a:solidFill>
              <a:srgbClr val="C46E6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7" idx="3"/>
            <a:endCxn id="59" idx="1"/>
          </p:cNvCxnSpPr>
          <p:nvPr/>
        </p:nvCxnSpPr>
        <p:spPr>
          <a:xfrm flipV="1">
            <a:off x="5105400" y="2476753"/>
            <a:ext cx="457200" cy="588124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4" idx="2"/>
            <a:endCxn id="67" idx="0"/>
          </p:cNvCxnSpPr>
          <p:nvPr/>
        </p:nvCxnSpPr>
        <p:spPr>
          <a:xfrm>
            <a:off x="4572000" y="2581126"/>
            <a:ext cx="0" cy="314474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59" idx="3"/>
            <a:endCxn id="29" idx="0"/>
          </p:cNvCxnSpPr>
          <p:nvPr/>
        </p:nvCxnSpPr>
        <p:spPr>
          <a:xfrm>
            <a:off x="6781800" y="2476753"/>
            <a:ext cx="914400" cy="467008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9" idx="2"/>
            <a:endCxn id="65" idx="0"/>
          </p:cNvCxnSpPr>
          <p:nvPr/>
        </p:nvCxnSpPr>
        <p:spPr>
          <a:xfrm>
            <a:off x="7696200" y="4267200"/>
            <a:ext cx="5567" cy="381000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5" idx="2"/>
          </p:cNvCxnSpPr>
          <p:nvPr/>
        </p:nvCxnSpPr>
        <p:spPr>
          <a:xfrm flipH="1">
            <a:off x="7696200" y="4986754"/>
            <a:ext cx="5567" cy="347246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32" idx="3"/>
          </p:cNvCxnSpPr>
          <p:nvPr/>
        </p:nvCxnSpPr>
        <p:spPr>
          <a:xfrm flipH="1">
            <a:off x="5614414" y="3528536"/>
            <a:ext cx="1014986" cy="0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61" idx="0"/>
          </p:cNvCxnSpPr>
          <p:nvPr/>
        </p:nvCxnSpPr>
        <p:spPr>
          <a:xfrm>
            <a:off x="4572000" y="4589621"/>
            <a:ext cx="0" cy="24825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61" idx="2"/>
          </p:cNvCxnSpPr>
          <p:nvPr/>
        </p:nvCxnSpPr>
        <p:spPr>
          <a:xfrm>
            <a:off x="4572000" y="4953000"/>
            <a:ext cx="0" cy="186154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72" idx="3"/>
          </p:cNvCxnSpPr>
          <p:nvPr/>
        </p:nvCxnSpPr>
        <p:spPr>
          <a:xfrm flipH="1">
            <a:off x="2209800" y="5922377"/>
            <a:ext cx="1403470" cy="0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9" idx="1"/>
            <a:endCxn id="8" idx="0"/>
          </p:cNvCxnSpPr>
          <p:nvPr/>
        </p:nvCxnSpPr>
        <p:spPr>
          <a:xfrm flipH="1">
            <a:off x="1447800" y="2445242"/>
            <a:ext cx="838200" cy="498519"/>
          </a:xfrm>
          <a:prstGeom prst="straightConnector1">
            <a:avLst/>
          </a:prstGeom>
          <a:ln w="57150">
            <a:solidFill>
              <a:srgbClr val="C46E6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Hexagon 79"/>
          <p:cNvSpPr/>
          <p:nvPr/>
        </p:nvSpPr>
        <p:spPr>
          <a:xfrm>
            <a:off x="419100" y="5334000"/>
            <a:ext cx="1866900" cy="1371600"/>
          </a:xfrm>
          <a:prstGeom prst="hexagon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EXIT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FSS/HSP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91948" y="3359259"/>
            <a:ext cx="2122466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Participating</a:t>
            </a:r>
            <a:endParaRPr lang="en-US" sz="1600" b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572000" y="3685306"/>
            <a:ext cx="0" cy="194846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572000" y="4428292"/>
            <a:ext cx="0" cy="186154"/>
          </a:xfrm>
          <a:prstGeom prst="straightConnector1">
            <a:avLst/>
          </a:prstGeom>
          <a:ln w="57150">
            <a:solidFill>
              <a:srgbClr val="7793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14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How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funding will be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Total grant: $1 million</a:t>
            </a:r>
          </a:p>
          <a:p>
            <a:pPr lvl="2"/>
            <a:r>
              <a:rPr lang="en-US" sz="3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Rapid Rehousing:</a:t>
            </a:r>
            <a:r>
              <a:rPr lang="en-US" sz="3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$843,682 (84%)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 with Housing Authority</a:t>
            </a:r>
          </a:p>
          <a:p>
            <a:pPr lvl="2"/>
            <a:r>
              <a:rPr lang="en-US" sz="3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DPSS</a:t>
            </a:r>
            <a:r>
              <a:rPr lang="en-US" sz="4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FSS and HPU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HPU: 50% of Sr. Program Specialist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Liaison/coordination between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DPSS</a:t>
            </a:r>
          </a:p>
          <a:p>
            <a:pPr lvl="6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Self-Sufficiency</a:t>
            </a:r>
          </a:p>
          <a:p>
            <a:pPr lvl="7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Family Stabilization</a:t>
            </a:r>
          </a:p>
          <a:p>
            <a:pPr lvl="6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Homeless Programs</a:t>
            </a:r>
          </a:p>
          <a:p>
            <a:pPr lvl="6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Research/Data (RADS)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Housing Authority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Continuum of Care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Office support (1.0 FTE)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and Decisions Support (RADS)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intern (.5 FTE)</a:t>
            </a:r>
          </a:p>
        </p:txBody>
      </p:sp>
    </p:spTree>
    <p:extLst>
      <p:ext uri="{BB962C8B-B14F-4D97-AF65-F5344CB8AC3E}">
        <p14:creationId xmlns:p14="http://schemas.microsoft.com/office/powerpoint/2010/main" val="35906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What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does $1 million leverage?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32500" lnSpcReduction="20000"/>
          </a:bodyPr>
          <a:lstStyle/>
          <a:p>
            <a:r>
              <a:rPr lang="en-U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DPS</a:t>
            </a:r>
            <a:r>
              <a:rPr lang="en-US" sz="6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S Self-Sufficiency Division: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6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Family Stabilization Services Unit: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24 FTE Employment Counselors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10 mental health specialized staff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Service Planner (1.0 FTE)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Varying levels of support for: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Policy analysts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Administrative support</a:t>
            </a:r>
          </a:p>
          <a:p>
            <a:r>
              <a:rPr lang="en-US" sz="6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DPSS Adult Services Division:</a:t>
            </a:r>
            <a:endParaRPr lang="en-US" sz="6800" dirty="0" smtClean="0">
              <a:ln w="12700">
                <a:solidFill>
                  <a:srgbClr val="1B58D3"/>
                </a:solidFill>
              </a:ln>
              <a:latin typeface="Arial Rounded MT Bold" panose="020F070403050403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6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Homeless Programs Unit: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Sr. Program Specialist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Admin Manager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Office Support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HMIS</a:t>
            </a:r>
          </a:p>
          <a:p>
            <a:r>
              <a:rPr lang="en-US" sz="6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Other DPSS divisions: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6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and Decisions Support (RADS)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6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Contracts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6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staff</a:t>
            </a:r>
          </a:p>
        </p:txBody>
      </p:sp>
    </p:spTree>
    <p:extLst>
      <p:ext uri="{BB962C8B-B14F-4D97-AF65-F5344CB8AC3E}">
        <p14:creationId xmlns:p14="http://schemas.microsoft.com/office/powerpoint/2010/main" val="48528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Homeless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Programs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Homeless Programs Unit: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Liaison and coordination between: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Self-Sufficiency (FSS)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Housing Authority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Continuum of Care</a:t>
            </a:r>
          </a:p>
          <a:p>
            <a:pPr lvl="5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housing resources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HMIS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63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Housing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Housing Authority – Housing Navigators: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Housing Case Plan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Landlord engagement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Housing search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Link to other services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Legal services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Credit repair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Landlord relationship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Section 8 database check</a:t>
            </a:r>
          </a:p>
        </p:txBody>
      </p:sp>
    </p:spTree>
    <p:extLst>
      <p:ext uri="{BB962C8B-B14F-4D97-AF65-F5344CB8AC3E}">
        <p14:creationId xmlns:p14="http://schemas.microsoft.com/office/powerpoint/2010/main" val="389796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8000">
              <a:schemeClr val="accent1">
                <a:tint val="44500"/>
                <a:satMod val="160000"/>
              </a:schemeClr>
            </a:gs>
            <a:gs pos="8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Data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How will data be collected?</a:t>
            </a: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Case management staff will enter data in: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C-IV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Specialized HSP Access database 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Other sources of data: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Financial from DPSS Fiscal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from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RADS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Housing Authority/HMIS </a:t>
            </a:r>
          </a:p>
        </p:txBody>
      </p:sp>
    </p:spTree>
    <p:extLst>
      <p:ext uri="{BB962C8B-B14F-4D97-AF65-F5344CB8AC3E}">
        <p14:creationId xmlns:p14="http://schemas.microsoft.com/office/powerpoint/2010/main" val="595209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HMIS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Housing Authority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Input CWs families in system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Continuum of Care projects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DPSS/FSS office assistant input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Decision not to use as primary database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 required by CDSS</a:t>
            </a:r>
          </a:p>
        </p:txBody>
      </p:sp>
    </p:spTree>
    <p:extLst>
      <p:ext uri="{BB962C8B-B14F-4D97-AF65-F5344CB8AC3E}">
        <p14:creationId xmlns:p14="http://schemas.microsoft.com/office/powerpoint/2010/main" val="32174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Caseloads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&amp; Employment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CalWORKs</a:t>
            </a:r>
            <a:r>
              <a:rPr lang="en-US" sz="3400" dirty="0"/>
              <a:t>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Programs:  33,029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Persons: 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83,432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r>
              <a:rPr lang="en-US" sz="3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Welfare to Work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Persons:  12,278</a:t>
            </a:r>
          </a:p>
          <a:p>
            <a:pPr marL="914400" lvl="2" indent="0">
              <a:buNone/>
            </a:pPr>
            <a:endParaRPr lang="en-US" sz="2600" dirty="0"/>
          </a:p>
          <a:p>
            <a:r>
              <a:rPr lang="en-US" sz="3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Employment statistics (10/2014):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Labor Force: 965,400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Employment: 884,100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Unemployment: 81,300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Unemployment Rate: 8.4%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sz="1050" dirty="0" smtClean="0"/>
          </a:p>
          <a:p>
            <a:pPr marL="457200" lvl="1" indent="0">
              <a:buNone/>
            </a:pPr>
            <a:endParaRPr lang="en-US" sz="1050" dirty="0"/>
          </a:p>
          <a:p>
            <a:pPr marL="457200" lvl="1" indent="0">
              <a:buNone/>
            </a:pPr>
            <a:endParaRPr lang="en-US" sz="1050" dirty="0" smtClean="0"/>
          </a:p>
          <a:p>
            <a:pPr marL="457200" lvl="1" indent="0">
              <a:buNone/>
            </a:pPr>
            <a:r>
              <a:rPr lang="en-US" sz="1050" dirty="0" smtClean="0"/>
              <a:t>10/2014</a:t>
            </a:r>
            <a:endParaRPr lang="en-US" sz="10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3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Challenges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and Successes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Challenges: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Short timeframe to implement across DPSS divisions and Housing Authority: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Sub-Contractor (Housing Authority)</a:t>
            </a:r>
          </a:p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Successes: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Get “buy-in” at top levels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Priority for Director and Assistant Directors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to bring this resource to Riverside County</a:t>
            </a:r>
          </a:p>
          <a:p>
            <a:pPr lvl="6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High need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Strong partnership with Housing Authority</a:t>
            </a:r>
          </a:p>
        </p:txBody>
      </p:sp>
    </p:spTree>
    <p:extLst>
      <p:ext uri="{BB962C8B-B14F-4D97-AF65-F5344CB8AC3E}">
        <p14:creationId xmlns:p14="http://schemas.microsoft.com/office/powerpoint/2010/main" val="17172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Using resources that currently exist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 creating something new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Being able to move quickly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 duplicating current </a:t>
            </a:r>
            <a:r>
              <a:rPr lang="en-US" sz="2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CoC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effort</a:t>
            </a:r>
          </a:p>
        </p:txBody>
      </p:sp>
    </p:spTree>
    <p:extLst>
      <p:ext uri="{BB962C8B-B14F-4D97-AF65-F5344CB8AC3E}">
        <p14:creationId xmlns:p14="http://schemas.microsoft.com/office/powerpoint/2010/main" val="383439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Abbreviations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FSS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Family Stabilization Services</a:t>
            </a:r>
          </a:p>
          <a:p>
            <a:pPr lvl="0"/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HSP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Housing Support Program</a:t>
            </a:r>
          </a:p>
          <a:p>
            <a:pPr lvl="0"/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Housing Authority</a:t>
            </a:r>
          </a:p>
          <a:p>
            <a:pPr lvl="0"/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HPU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DPSS Homeless Programs Unit</a:t>
            </a:r>
          </a:p>
          <a:p>
            <a:pPr lvl="0"/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WTW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Welfare to Work (Self Sufficiency)</a:t>
            </a:r>
          </a:p>
          <a:p>
            <a:pPr lvl="0"/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DMH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Department of Mental Health</a:t>
            </a:r>
          </a:p>
          <a:p>
            <a:pPr lvl="0"/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EDA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Economic Development Agency</a:t>
            </a:r>
          </a:p>
        </p:txBody>
      </p:sp>
    </p:spTree>
    <p:extLst>
      <p:ext uri="{BB962C8B-B14F-4D97-AF65-F5344CB8AC3E}">
        <p14:creationId xmlns:p14="http://schemas.microsoft.com/office/powerpoint/2010/main" val="163278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Homelessness</a:t>
            </a:r>
            <a:r>
              <a:rPr lang="en-US" sz="3600" dirty="0" smtClean="0"/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in Riverside County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2013 Homeless Point in Time Count:</a:t>
            </a:r>
          </a:p>
          <a:p>
            <a:pPr marL="0" indent="0">
              <a:buNone/>
            </a:pPr>
            <a:endParaRPr lang="en-US" sz="2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2,978 adults and children homeless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31% decrease when compared to 2011 (4,321)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1,888 unsheltered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1,816 adults/72 children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1,090 were sheltered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782 adults/308 children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0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CW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Homeless &amp; Instability cases</a:t>
            </a:r>
            <a:b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2013 FY (</a:t>
            </a:r>
            <a:r>
              <a:rPr lang="en-US" sz="3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est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512948"/>
              </p:ext>
            </p:extLst>
          </p:nvPr>
        </p:nvGraphicFramePr>
        <p:xfrm>
          <a:off x="342899" y="1447800"/>
          <a:ext cx="8458201" cy="466224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738190"/>
                <a:gridCol w="1800005"/>
                <a:gridCol w="2920006"/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Status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#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% of CalWORKs Caseload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9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Homelessness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3,790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7.82%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53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Housing Instability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17,566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36.24%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9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Both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3,402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7.02%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9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Distinct Total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17,954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37.04%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13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Program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Combine two evidence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based-models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Rapid Rehousing 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intensive case management services. 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FSS uses an intensive case management services approach and has trained staff that work in partnership with County Mental Health.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Create a partnership with the County Housing Authority to provide rapid rehousing services.</a:t>
            </a:r>
          </a:p>
          <a:p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05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Target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>
            <a:normAutofit fontScale="92500"/>
          </a:bodyPr>
          <a:lstStyle/>
          <a:p>
            <a:r>
              <a:rPr lang="en-US" sz="2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CalWORKs</a:t>
            </a:r>
            <a:r>
              <a:rPr lang="en-US" sz="2400" dirty="0">
                <a:ln w="12700">
                  <a:solidFill>
                    <a:srgbClr val="1B58D3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Assistance Unit </a:t>
            </a: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 one adult either WTW mandatory or WTW exempt and agrees to volunteer; 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Meets the definition of homeless;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Meets FSS eligibility and agrees to participate in FSS;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Meets HSP eligibility and agrees to participate in HSP.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Families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to be served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200 families will be rapidly re-housed by </a:t>
            </a:r>
          </a:p>
          <a:p>
            <a:pPr marL="0" indent="0">
              <a:buNone/>
            </a:pPr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   June 30, 2015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Must meet definition of homelessness (HUD)</a:t>
            </a: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Lacks a fixed/regular nighttime residence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Temporary shelter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 for human habitation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Court eviction (must have proof)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1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HSP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Department of Public Social Services (DPSS)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Department of Mental Health (DMH)</a:t>
            </a:r>
          </a:p>
          <a:p>
            <a:endParaRPr lang="en-US" sz="2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r>
              <a:rPr 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Economic Development Agency (EDA)</a:t>
            </a:r>
          </a:p>
          <a:p>
            <a:pPr lvl="2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Housing Authority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1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</TotalTime>
  <Words>1468</Words>
  <Application>Microsoft Office PowerPoint</Application>
  <PresentationFormat>On-screen Show (4:3)</PresentationFormat>
  <Paragraphs>355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County of Riverside Department of Public Social Services</vt:lpstr>
      <vt:lpstr>PowerPoint Presentation</vt:lpstr>
      <vt:lpstr>Caseloads &amp; Employment Statistics</vt:lpstr>
      <vt:lpstr>Homelessness in Riverside County</vt:lpstr>
      <vt:lpstr>CW Homeless &amp; Instability cases 2013 FY (est)</vt:lpstr>
      <vt:lpstr>Program Design</vt:lpstr>
      <vt:lpstr>Target Population</vt:lpstr>
      <vt:lpstr>Families to be served</vt:lpstr>
      <vt:lpstr>HSP Partnerships</vt:lpstr>
      <vt:lpstr>PowerPoint Presentation</vt:lpstr>
      <vt:lpstr>FSS + HSP</vt:lpstr>
      <vt:lpstr>FSS Design</vt:lpstr>
      <vt:lpstr>Screening for Eligibility</vt:lpstr>
      <vt:lpstr>Family Stabilization Services</vt:lpstr>
      <vt:lpstr>How rental subsidies work (100%)</vt:lpstr>
      <vt:lpstr>Temporary Shelter</vt:lpstr>
      <vt:lpstr>Mental Health</vt:lpstr>
      <vt:lpstr>Homeless Programs Unit</vt:lpstr>
      <vt:lpstr>Homeless Programs Unit (cont.)</vt:lpstr>
      <vt:lpstr>Role of Self-Sufficiency  and Family Stabilization Services</vt:lpstr>
      <vt:lpstr>Housing Authority</vt:lpstr>
      <vt:lpstr>Housing Authority (cont.)</vt:lpstr>
      <vt:lpstr>PowerPoint Presentation</vt:lpstr>
      <vt:lpstr>How funding will be used</vt:lpstr>
      <vt:lpstr>What does $1 million leverage?</vt:lpstr>
      <vt:lpstr>Homeless Programs Unit</vt:lpstr>
      <vt:lpstr>Housing Authority</vt:lpstr>
      <vt:lpstr>Data collection</vt:lpstr>
      <vt:lpstr>HMIS</vt:lpstr>
      <vt:lpstr>Challenges and Successes</vt:lpstr>
      <vt:lpstr>Highlights</vt:lpstr>
      <vt:lpstr>Abbreviations</vt:lpstr>
    </vt:vector>
  </TitlesOfParts>
  <Company>County Of Riverside DPSS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ISDAdmin</cp:lastModifiedBy>
  <cp:revision>75</cp:revision>
  <cp:lastPrinted>2014-12-01T20:26:23Z</cp:lastPrinted>
  <dcterms:created xsi:type="dcterms:W3CDTF">2014-11-17T23:01:52Z</dcterms:created>
  <dcterms:modified xsi:type="dcterms:W3CDTF">2015-01-14T20:00:04Z</dcterms:modified>
</cp:coreProperties>
</file>