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6"/>
  </p:notesMasterIdLst>
  <p:sldIdLst>
    <p:sldId id="256" r:id="rId2"/>
    <p:sldId id="258" r:id="rId3"/>
    <p:sldId id="266" r:id="rId4"/>
    <p:sldId id="273" r:id="rId5"/>
    <p:sldId id="270" r:id="rId6"/>
    <p:sldId id="274" r:id="rId7"/>
    <p:sldId id="265" r:id="rId8"/>
    <p:sldId id="275" r:id="rId9"/>
    <p:sldId id="276" r:id="rId10"/>
    <p:sldId id="261" r:id="rId11"/>
    <p:sldId id="279" r:id="rId12"/>
    <p:sldId id="277" r:id="rId13"/>
    <p:sldId id="264" r:id="rId14"/>
    <p:sldId id="27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79271" autoAdjust="0"/>
  </p:normalViewPr>
  <p:slideViewPr>
    <p:cSldViewPr>
      <p:cViewPr>
        <p:scale>
          <a:sx n="100" d="100"/>
          <a:sy n="100" d="100"/>
        </p:scale>
        <p:origin x="-1944" y="-4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C66EE1-E609-4243-ABFA-BEAB03C3A248}" type="datetimeFigureOut">
              <a:rPr lang="en-US" smtClean="0"/>
              <a:t>2/24/2015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CE7C5A-6CE7-49FE-A285-50D8379E22B5}" type="slidenum">
              <a:rPr lang="en-US" smtClean="0"/>
              <a:t>‹#›</a:t>
            </a:fld>
            <a:endParaRPr lang="en-US" dirty="0"/>
          </a:p>
        </p:txBody>
      </p:sp>
    </p:spTree>
    <p:extLst>
      <p:ext uri="{BB962C8B-B14F-4D97-AF65-F5344CB8AC3E}">
        <p14:creationId xmlns:p14="http://schemas.microsoft.com/office/powerpoint/2010/main" val="1062056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CE7C5A-6CE7-49FE-A285-50D8379E22B5}" type="slidenum">
              <a:rPr lang="en-US" smtClean="0"/>
              <a:t>1</a:t>
            </a:fld>
            <a:endParaRPr lang="en-US" dirty="0"/>
          </a:p>
        </p:txBody>
      </p:sp>
    </p:spTree>
    <p:extLst>
      <p:ext uri="{BB962C8B-B14F-4D97-AF65-F5344CB8AC3E}">
        <p14:creationId xmlns:p14="http://schemas.microsoft.com/office/powerpoint/2010/main" val="2452386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All CalWORKs Families (active, exempt, curing sanction), including those who have exhausted their WTW 24-Month Time Clock</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Safety-Net Families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Must meet one of the definitions</a:t>
            </a:r>
            <a:r>
              <a:rPr lang="en-US" baseline="0" dirty="0" smtClean="0"/>
              <a:t> of homelessness</a:t>
            </a:r>
          </a:p>
          <a:p>
            <a:pPr marL="0" indent="0">
              <a:buNone/>
            </a:pPr>
            <a:r>
              <a:rPr lang="en-US" dirty="0" smtClean="0"/>
              <a:t>Households must meet one of the homelessness definitions to qualify:</a:t>
            </a:r>
          </a:p>
          <a:p>
            <a:pPr lvl="1">
              <a:buFont typeface="Arial" panose="020B0604020202020204" pitchFamily="34" charset="0"/>
              <a:buChar char="•"/>
            </a:pPr>
            <a:r>
              <a:rPr lang="en-US" sz="1200" dirty="0" smtClean="0"/>
              <a:t>Family having a primary nighttime residence that is a supervised publically or privately operated shelter designed to provide temporary living accommodations or</a:t>
            </a:r>
          </a:p>
          <a:p>
            <a:pPr lvl="1">
              <a:buFont typeface="Arial" panose="020B0604020202020204" pitchFamily="34" charset="0"/>
              <a:buChar char="•"/>
            </a:pPr>
            <a:r>
              <a:rPr lang="en-US" sz="1200" dirty="0" smtClean="0"/>
              <a:t>Family residing in a public or private place not designed for, or ordinarily used as, a regular sleeping accommodation for human beings or</a:t>
            </a:r>
          </a:p>
          <a:p>
            <a:pPr lvl="1">
              <a:buFont typeface="Arial" panose="020B0604020202020204" pitchFamily="34" charset="0"/>
              <a:buChar char="•"/>
            </a:pPr>
            <a:r>
              <a:rPr lang="en-US" sz="1200" dirty="0" smtClean="0"/>
              <a:t>Family in receipt of a Judgment for eviction, as ordered by the court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FCE7C5A-6CE7-49FE-A285-50D8379E22B5}" type="slidenum">
              <a:rPr lang="en-US" smtClean="0"/>
              <a:t>2</a:t>
            </a:fld>
            <a:endParaRPr lang="en-US" dirty="0"/>
          </a:p>
        </p:txBody>
      </p:sp>
    </p:spTree>
    <p:extLst>
      <p:ext uri="{BB962C8B-B14F-4D97-AF65-F5344CB8AC3E}">
        <p14:creationId xmlns:p14="http://schemas.microsoft.com/office/powerpoint/2010/main" val="3561508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Homelessness is defined as: </a:t>
            </a:r>
          </a:p>
          <a:p>
            <a:pPr>
              <a:buFont typeface="Arial" panose="020B0604020202020204" pitchFamily="34" charset="0"/>
              <a:buChar char="•"/>
            </a:pPr>
            <a:r>
              <a:rPr lang="en-US" sz="1200" dirty="0" smtClean="0"/>
              <a:t>Family having a primary nighttime residence that is a supervised publically or privately operated shelter designed to provide temporary living accommodations or</a:t>
            </a:r>
          </a:p>
          <a:p>
            <a:pPr>
              <a:buFont typeface="Arial" panose="020B0604020202020204" pitchFamily="34" charset="0"/>
              <a:buChar char="•"/>
            </a:pPr>
            <a:r>
              <a:rPr lang="en-US" sz="1200" dirty="0" smtClean="0"/>
              <a:t>Family residing in a public or private place not designed for, or ordinarily used as, a regular sleeping accommodation for human beings or</a:t>
            </a:r>
          </a:p>
          <a:p>
            <a:pPr>
              <a:buFont typeface="Arial" panose="020B0604020202020204" pitchFamily="34" charset="0"/>
              <a:buChar char="•"/>
            </a:pPr>
            <a:r>
              <a:rPr lang="en-US" sz="1200" dirty="0" smtClean="0"/>
              <a:t>Family in receipt of a Judgment for eviction, as ordered by the court</a:t>
            </a:r>
          </a:p>
          <a:p>
            <a:endParaRPr lang="en-US" dirty="0"/>
          </a:p>
        </p:txBody>
      </p:sp>
      <p:sp>
        <p:nvSpPr>
          <p:cNvPr id="4" name="Slide Number Placeholder 3"/>
          <p:cNvSpPr>
            <a:spLocks noGrp="1"/>
          </p:cNvSpPr>
          <p:nvPr>
            <p:ph type="sldNum" sz="quarter" idx="10"/>
          </p:nvPr>
        </p:nvSpPr>
        <p:spPr/>
        <p:txBody>
          <a:bodyPr/>
          <a:lstStyle/>
          <a:p>
            <a:fld id="{AFCE7C5A-6CE7-49FE-A285-50D8379E22B5}" type="slidenum">
              <a:rPr lang="en-US" smtClean="0"/>
              <a:t>3</a:t>
            </a:fld>
            <a:endParaRPr lang="en-US" dirty="0"/>
          </a:p>
        </p:txBody>
      </p:sp>
    </p:spTree>
    <p:extLst>
      <p:ext uri="{BB962C8B-B14F-4D97-AF65-F5344CB8AC3E}">
        <p14:creationId xmlns:p14="http://schemas.microsoft.com/office/powerpoint/2010/main" val="402538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smtClean="0"/>
              <a:t>Client request</a:t>
            </a:r>
            <a:r>
              <a:rPr lang="en-US" baseline="0" dirty="0" smtClean="0"/>
              <a:t> for housing support services</a:t>
            </a:r>
          </a:p>
          <a:p>
            <a:pPr marL="228600" indent="-228600">
              <a:buFont typeface="+mj-lt"/>
              <a:buAutoNum type="arabicPeriod"/>
            </a:pPr>
            <a:r>
              <a:rPr lang="en-US" baseline="0" dirty="0" smtClean="0"/>
              <a:t>Client can meet request for assistance through EW, CWES, or county Community Partner.</a:t>
            </a:r>
          </a:p>
          <a:p>
            <a:pPr marL="228600" indent="-228600">
              <a:buFont typeface="+mj-lt"/>
              <a:buAutoNum type="arabicPeriod"/>
            </a:pPr>
            <a:r>
              <a:rPr lang="en-US" baseline="0" dirty="0" smtClean="0"/>
              <a:t>All 3 offices will do the initial screening of eligibility</a:t>
            </a:r>
          </a:p>
          <a:p>
            <a:pPr marL="228600" indent="-228600">
              <a:buFont typeface="+mj-lt"/>
              <a:buAutoNum type="arabicPeriod"/>
            </a:pPr>
            <a:r>
              <a:rPr lang="en-US" baseline="0" dirty="0" smtClean="0"/>
              <a:t>If eligibility is met,  referral will be made to Abode via CalWIN client referral subsystem. CalWIN client referral subsystem is structured to mirror the HSP 14 to capture data</a:t>
            </a:r>
          </a:p>
          <a:p>
            <a:pPr marL="228600" indent="-228600">
              <a:buFont typeface="+mj-lt"/>
              <a:buAutoNum type="arabicPeriod"/>
            </a:pPr>
            <a:r>
              <a:rPr lang="en-US" baseline="0" dirty="0" smtClean="0"/>
              <a:t>Referrals are based on specific needs and specific types. EX. One referral is made for motel vouchers. 2</a:t>
            </a:r>
            <a:r>
              <a:rPr lang="en-US" baseline="30000" dirty="0" smtClean="0"/>
              <a:t>nd</a:t>
            </a:r>
            <a:r>
              <a:rPr lang="en-US" baseline="0" dirty="0" smtClean="0"/>
              <a:t> referral can be made for the same need but for a different service type such as rental subsidy.</a:t>
            </a:r>
          </a:p>
          <a:p>
            <a:pPr marL="228600" indent="-228600">
              <a:buFont typeface="+mj-lt"/>
              <a:buAutoNum type="arabicPeriod"/>
            </a:pPr>
            <a:r>
              <a:rPr lang="en-US" baseline="0" dirty="0" smtClean="0"/>
              <a:t>All referrals are received by Abode electronically </a:t>
            </a:r>
          </a:p>
          <a:p>
            <a:pPr marL="228600" indent="-228600">
              <a:buFont typeface="+mj-lt"/>
              <a:buAutoNum type="arabicPeriod"/>
            </a:pPr>
            <a:r>
              <a:rPr lang="en-US" baseline="0" dirty="0" smtClean="0"/>
              <a:t>Abode provides short-term housing, housing identification and placement, move-in supports, rental subsidies and housing service coordination.</a:t>
            </a:r>
          </a:p>
          <a:p>
            <a:pPr marL="228600" indent="-228600">
              <a:buFont typeface="+mj-lt"/>
              <a:buAutoNum type="arabicPeriod"/>
            </a:pPr>
            <a:r>
              <a:rPr lang="en-US" baseline="0" dirty="0" smtClean="0"/>
              <a:t>Abode provides weekly/monthly/quarterly statistical and financial reports to the County for program monitoring.</a:t>
            </a:r>
          </a:p>
        </p:txBody>
      </p:sp>
      <p:sp>
        <p:nvSpPr>
          <p:cNvPr id="4" name="Slide Number Placeholder 3"/>
          <p:cNvSpPr>
            <a:spLocks noGrp="1"/>
          </p:cNvSpPr>
          <p:nvPr>
            <p:ph type="sldNum" sz="quarter" idx="10"/>
          </p:nvPr>
        </p:nvSpPr>
        <p:spPr/>
        <p:txBody>
          <a:bodyPr/>
          <a:lstStyle/>
          <a:p>
            <a:fld id="{AFCE7C5A-6CE7-49FE-A285-50D8379E22B5}" type="slidenum">
              <a:rPr lang="en-US" smtClean="0"/>
              <a:t>5</a:t>
            </a:fld>
            <a:endParaRPr lang="en-US" dirty="0"/>
          </a:p>
        </p:txBody>
      </p:sp>
    </p:spTree>
    <p:extLst>
      <p:ext uri="{BB962C8B-B14F-4D97-AF65-F5344CB8AC3E}">
        <p14:creationId xmlns:p14="http://schemas.microsoft.com/office/powerpoint/2010/main" val="992084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-Back rent, eviction</a:t>
            </a:r>
            <a:r>
              <a:rPr lang="en-US" baseline="0" dirty="0" smtClean="0"/>
              <a:t> fees, late fees, motel, furniture, security deposit, partial sub, full sub, application fees</a:t>
            </a:r>
          </a:p>
          <a:p>
            <a:r>
              <a:rPr lang="en-US" baseline="0" dirty="0" smtClean="0"/>
              <a:t>-Time limits for services - Jason </a:t>
            </a:r>
          </a:p>
          <a:p>
            <a:r>
              <a:rPr lang="en-US" baseline="0" dirty="0" smtClean="0"/>
              <a:t>-Description of how rental subsidies work. How do you make the determination as to what is/is not offered? –Jason</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-What services are in the planning vs implementation</a:t>
            </a:r>
            <a:r>
              <a:rPr lang="en-US" baseline="0" dirty="0" smtClean="0"/>
              <a:t> stages? Of those still in planning state, what steps need to be taken to implement? – Currently implementing all services above. </a:t>
            </a:r>
            <a:endParaRPr lang="en-US" dirty="0" smtClean="0"/>
          </a:p>
          <a:p>
            <a:endParaRPr lang="en-US" dirty="0"/>
          </a:p>
        </p:txBody>
      </p:sp>
      <p:sp>
        <p:nvSpPr>
          <p:cNvPr id="4" name="Slide Number Placeholder 3"/>
          <p:cNvSpPr>
            <a:spLocks noGrp="1"/>
          </p:cNvSpPr>
          <p:nvPr>
            <p:ph type="sldNum" sz="quarter" idx="10"/>
          </p:nvPr>
        </p:nvSpPr>
        <p:spPr/>
        <p:txBody>
          <a:bodyPr/>
          <a:lstStyle/>
          <a:p>
            <a:fld id="{AFCE7C5A-6CE7-49FE-A285-50D8379E22B5}" type="slidenum">
              <a:rPr lang="en-US" smtClean="0"/>
              <a:t>7</a:t>
            </a:fld>
            <a:endParaRPr lang="en-US" dirty="0"/>
          </a:p>
        </p:txBody>
      </p:sp>
    </p:spTree>
    <p:extLst>
      <p:ext uri="{BB962C8B-B14F-4D97-AF65-F5344CB8AC3E}">
        <p14:creationId xmlns:p14="http://schemas.microsoft.com/office/powerpoint/2010/main" val="3107552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Collaboration</a:t>
            </a:r>
            <a:r>
              <a:rPr lang="en-US" baseline="0" dirty="0" smtClean="0"/>
              <a:t>- Abode is co-located with county staff. Weekly meetings (Abode, </a:t>
            </a:r>
            <a:r>
              <a:rPr lang="en-US" baseline="0" dirty="0" err="1" smtClean="0"/>
              <a:t>ESI</a:t>
            </a:r>
            <a:r>
              <a:rPr lang="en-US" baseline="0" dirty="0" smtClean="0"/>
              <a:t>, FS)</a:t>
            </a:r>
          </a:p>
          <a:p>
            <a:pPr marL="171450" indent="-171450">
              <a:buFont typeface="Arial" panose="020B0604020202020204" pitchFamily="34" charset="0"/>
              <a:buChar char="•"/>
            </a:pPr>
            <a:r>
              <a:rPr lang="en-US" baseline="0" dirty="0" smtClean="0"/>
              <a:t>Faster service for clients</a:t>
            </a:r>
          </a:p>
          <a:p>
            <a:pPr marL="171450" indent="-171450">
              <a:buFont typeface="Arial" panose="020B0604020202020204" pitchFamily="34" charset="0"/>
              <a:buChar char="•"/>
            </a:pPr>
            <a:r>
              <a:rPr lang="en-US" baseline="0" dirty="0" smtClean="0"/>
              <a:t>Approval time to implementation</a:t>
            </a:r>
          </a:p>
          <a:p>
            <a:endParaRPr lang="en-US" dirty="0"/>
          </a:p>
        </p:txBody>
      </p:sp>
      <p:sp>
        <p:nvSpPr>
          <p:cNvPr id="4" name="Slide Number Placeholder 3"/>
          <p:cNvSpPr>
            <a:spLocks noGrp="1"/>
          </p:cNvSpPr>
          <p:nvPr>
            <p:ph type="sldNum" sz="quarter" idx="10"/>
          </p:nvPr>
        </p:nvSpPr>
        <p:spPr/>
        <p:txBody>
          <a:bodyPr/>
          <a:lstStyle/>
          <a:p>
            <a:fld id="{AFCE7C5A-6CE7-49FE-A285-50D8379E22B5}" type="slidenum">
              <a:rPr lang="en-US" smtClean="0"/>
              <a:t>9</a:t>
            </a:fld>
            <a:endParaRPr lang="en-US" dirty="0"/>
          </a:p>
        </p:txBody>
      </p:sp>
    </p:spTree>
    <p:extLst>
      <p:ext uri="{BB962C8B-B14F-4D97-AF65-F5344CB8AC3E}">
        <p14:creationId xmlns:p14="http://schemas.microsoft.com/office/powerpoint/2010/main" val="20063691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aseline="0" dirty="0" smtClean="0"/>
              <a:t>Availability of Housing:</a:t>
            </a:r>
          </a:p>
          <a:p>
            <a:pPr marL="171450" indent="-171450">
              <a:buFont typeface="Arial" panose="020B0604020202020204" pitchFamily="34" charset="0"/>
              <a:buChar char="•"/>
            </a:pPr>
            <a:r>
              <a:rPr lang="en-US" baseline="0" dirty="0" smtClean="0"/>
              <a:t>Santa Clara County rental vacancy is 2.7% - average is 4.5%. Per U.S. Census Bureau 2013</a:t>
            </a:r>
          </a:p>
          <a:p>
            <a:pPr marL="171450" indent="-171450">
              <a:buFont typeface="Arial" panose="020B0604020202020204" pitchFamily="34" charset="0"/>
              <a:buChar char="•"/>
            </a:pPr>
            <a:r>
              <a:rPr lang="en-US" baseline="0" dirty="0" smtClean="0"/>
              <a:t>Short fall of 53,810 homes to the county’s very and extremely low income household. Only 30 affordable and available units for every 100 extremely low-income households. Per U.S. Census Bureau 2013</a:t>
            </a:r>
          </a:p>
          <a:p>
            <a:pPr marL="0" indent="0">
              <a:buFont typeface="Arial" panose="020B0604020202020204" pitchFamily="34" charset="0"/>
              <a:buNone/>
            </a:pPr>
            <a:r>
              <a:rPr lang="en-US" baseline="0" dirty="0" smtClean="0"/>
              <a:t>High housing costs:</a:t>
            </a:r>
          </a:p>
          <a:p>
            <a:pPr marL="171450" indent="-171450">
              <a:buFont typeface="Arial" panose="020B0604020202020204" pitchFamily="34" charset="0"/>
              <a:buChar char="•"/>
            </a:pPr>
            <a:r>
              <a:rPr lang="en-US" baseline="0" dirty="0" smtClean="0"/>
              <a:t>Current fair market rate is $1,649 per month for a 2-bedroom apartment- substantially higher than the statewide average of $1,094. Per department of Housing and Urban Development 2014</a:t>
            </a:r>
          </a:p>
          <a:p>
            <a:pPr marL="171450" indent="-171450">
              <a:buFont typeface="Arial" panose="020B0604020202020204" pitchFamily="34" charset="0"/>
              <a:buChar char="•"/>
            </a:pPr>
            <a:r>
              <a:rPr lang="en-US" baseline="0" dirty="0" smtClean="0"/>
              <a:t>Living wage for a 2- parent family with 2 children must earn $23.09 per parent. OR $27.28 for a 1-parent family with 2 children. Per MIT living wage calculator 2014. </a:t>
            </a:r>
          </a:p>
          <a:p>
            <a:pPr marL="171450" indent="-171450">
              <a:buFont typeface="Arial" panose="020B0604020202020204" pitchFamily="34" charset="0"/>
              <a:buChar char="•"/>
            </a:pPr>
            <a:r>
              <a:rPr lang="en-US" baseline="0" dirty="0" smtClean="0"/>
              <a:t>37% of households with children in the county are earning below the income required attain self-sufficiency and 8.9% of households below the federal poverty threshold. Per Insight Center for Community Economic Development 2014</a:t>
            </a:r>
          </a:p>
          <a:p>
            <a:pPr marL="0" indent="0">
              <a:buFont typeface="Arial" panose="020B0604020202020204" pitchFamily="34" charset="0"/>
              <a:buNone/>
            </a:pPr>
            <a:r>
              <a:rPr lang="en-US" baseline="0" dirty="0" smtClean="0"/>
              <a:t>Clients expectations:</a:t>
            </a:r>
          </a:p>
          <a:p>
            <a:pPr marL="171450" indent="-171450">
              <a:buFont typeface="Arial" panose="020B0604020202020204" pitchFamily="34" charset="0"/>
              <a:buChar char="•"/>
            </a:pPr>
            <a:r>
              <a:rPr lang="en-US" baseline="0" dirty="0" smtClean="0"/>
              <a:t>Clients offered multiple housing units but declines because it does not meet client standards.</a:t>
            </a:r>
          </a:p>
          <a:p>
            <a:pPr marL="0" indent="0">
              <a:buFont typeface="Arial" panose="020B0604020202020204" pitchFamily="34" charset="0"/>
              <a:buNone/>
            </a:pPr>
            <a:r>
              <a:rPr lang="en-US" baseline="0" dirty="0" smtClean="0"/>
              <a:t>Sustainability:</a:t>
            </a:r>
          </a:p>
          <a:p>
            <a:pPr marL="171450" indent="-171450">
              <a:buFont typeface="Arial" panose="020B0604020202020204" pitchFamily="34" charset="0"/>
              <a:buChar char="•"/>
            </a:pPr>
            <a:r>
              <a:rPr lang="en-US" baseline="0" dirty="0" smtClean="0"/>
              <a:t>Multiple barriers for clients- Mental health, substance abuse, dv, and lacking work experience.</a:t>
            </a:r>
          </a:p>
          <a:p>
            <a:pPr marL="0" indent="0">
              <a:buFont typeface="Arial" panose="020B0604020202020204" pitchFamily="34" charset="0"/>
              <a:buNone/>
            </a:pPr>
            <a:r>
              <a:rPr lang="en-US" baseline="0" dirty="0" smtClean="0"/>
              <a:t>Implementation:</a:t>
            </a:r>
          </a:p>
          <a:p>
            <a:pPr marL="171450" indent="-171450">
              <a:buFont typeface="Arial" panose="020B0604020202020204" pitchFamily="34" charset="0"/>
              <a:buChar char="•"/>
            </a:pPr>
            <a:r>
              <a:rPr lang="en-US" baseline="0" dirty="0" smtClean="0"/>
              <a:t>Staff needs time to be acclimated with the new program. Program started very fast </a:t>
            </a:r>
          </a:p>
          <a:p>
            <a:pPr marL="0" indent="0">
              <a:buFont typeface="Arial" panose="020B0604020202020204" pitchFamily="34" charset="0"/>
              <a:buNone/>
            </a:pPr>
            <a:r>
              <a:rPr lang="en-US" baseline="0" dirty="0" smtClean="0"/>
              <a:t>Reporting:</a:t>
            </a:r>
          </a:p>
          <a:p>
            <a:pPr marL="171450" indent="-171450">
              <a:buFont typeface="Arial" panose="020B0604020202020204" pitchFamily="34" charset="0"/>
              <a:buChar char="•"/>
            </a:pPr>
            <a:r>
              <a:rPr lang="en-US" baseline="0" dirty="0" smtClean="0"/>
              <a:t>Use CalWIN, </a:t>
            </a:r>
            <a:r>
              <a:rPr lang="en-US" baseline="0" dirty="0" err="1" smtClean="0"/>
              <a:t>HMIS</a:t>
            </a:r>
            <a:r>
              <a:rPr lang="en-US" baseline="0" dirty="0" smtClean="0"/>
              <a:t> and </a:t>
            </a:r>
            <a:r>
              <a:rPr lang="en-US" baseline="0" dirty="0" err="1" smtClean="0"/>
              <a:t>Excell</a:t>
            </a:r>
            <a:endParaRPr lang="en-US" baseline="0" dirty="0" smtClean="0"/>
          </a:p>
          <a:p>
            <a:pPr marL="171450" indent="-171450">
              <a:buFont typeface="Arial" panose="020B0604020202020204" pitchFamily="34" charset="0"/>
              <a:buChar char="•"/>
            </a:pPr>
            <a:r>
              <a:rPr lang="en-US" baseline="0" dirty="0" smtClean="0"/>
              <a:t>Requires a lot of resources to capture all data elements</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dirty="0" smtClean="0"/>
          </a:p>
          <a:p>
            <a:pPr marL="171450" indent="-171450">
              <a:buFont typeface="Arial" panose="020B0604020202020204"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AFCE7C5A-6CE7-49FE-A285-50D8379E22B5}" type="slidenum">
              <a:rPr lang="en-US" smtClean="0"/>
              <a:t>10</a:t>
            </a:fld>
            <a:endParaRPr lang="en-US" dirty="0"/>
          </a:p>
        </p:txBody>
      </p:sp>
    </p:spTree>
    <p:extLst>
      <p:ext uri="{BB962C8B-B14F-4D97-AF65-F5344CB8AC3E}">
        <p14:creationId xmlns:p14="http://schemas.microsoft.com/office/powerpoint/2010/main" val="3004222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YTD</a:t>
            </a:r>
            <a:r>
              <a:rPr lang="en-US" baseline="0" dirty="0" smtClean="0"/>
              <a:t> Stats as of 1/26/15:</a:t>
            </a:r>
          </a:p>
          <a:p>
            <a:pPr marL="171450" indent="-171450">
              <a:buFont typeface="Arial" panose="020B0604020202020204" pitchFamily="34" charset="0"/>
              <a:buChar char="•"/>
            </a:pPr>
            <a:r>
              <a:rPr lang="en-US" dirty="0" smtClean="0"/>
              <a:t>70 Referrals with 60 Enrolled Clients </a:t>
            </a:r>
          </a:p>
          <a:p>
            <a:pPr marL="171450" indent="-171450">
              <a:buFont typeface="Arial" panose="020B0604020202020204" pitchFamily="34" charset="0"/>
              <a:buChar char="•"/>
            </a:pPr>
            <a:r>
              <a:rPr lang="en-US" dirty="0" smtClean="0"/>
              <a:t>30 housed (leases signed, not all the moved in)</a:t>
            </a:r>
          </a:p>
          <a:p>
            <a:pPr marL="171450" indent="-171450">
              <a:buFont typeface="Arial" panose="020B0604020202020204" pitchFamily="34" charset="0"/>
              <a:buChar char="•"/>
            </a:pPr>
            <a:r>
              <a:rPr lang="en-US" dirty="0" smtClean="0"/>
              <a:t>$135,000</a:t>
            </a:r>
          </a:p>
          <a:p>
            <a:endParaRPr lang="en-US" dirty="0" smtClean="0"/>
          </a:p>
          <a:p>
            <a:r>
              <a:rPr lang="en-US" dirty="0" smtClean="0"/>
              <a:t>Collaboration</a:t>
            </a:r>
            <a:r>
              <a:rPr lang="en-US" baseline="0" dirty="0" smtClean="0"/>
              <a:t>- Abode is co-located with county staff. Weekly meetings (Abode, ESI, FS)</a:t>
            </a:r>
          </a:p>
          <a:p>
            <a:pPr marL="171450" indent="-171450">
              <a:buFont typeface="Arial" panose="020B0604020202020204" pitchFamily="34" charset="0"/>
              <a:buChar char="•"/>
            </a:pPr>
            <a:r>
              <a:rPr lang="en-US" baseline="0" dirty="0" smtClean="0"/>
              <a:t>Faster service for clients</a:t>
            </a:r>
          </a:p>
          <a:p>
            <a:pPr marL="171450" indent="-171450">
              <a:buFont typeface="Arial" panose="020B0604020202020204" pitchFamily="34" charset="0"/>
              <a:buChar char="•"/>
            </a:pPr>
            <a:r>
              <a:rPr lang="en-US" baseline="0" dirty="0" smtClean="0"/>
              <a:t>Approval time to implementation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FCE7C5A-6CE7-49FE-A285-50D8379E22B5}" type="slidenum">
              <a:rPr lang="en-US" smtClean="0"/>
              <a:t>11</a:t>
            </a:fld>
            <a:endParaRPr lang="en-US" dirty="0"/>
          </a:p>
        </p:txBody>
      </p:sp>
    </p:spTree>
    <p:extLst>
      <p:ext uri="{BB962C8B-B14F-4D97-AF65-F5344CB8AC3E}">
        <p14:creationId xmlns:p14="http://schemas.microsoft.com/office/powerpoint/2010/main" val="3203982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2B86852-E3F8-4F4B-A4FC-13DE812B9D49}" type="datetime1">
              <a:rPr lang="en-US" smtClean="0"/>
              <a:t>2/24/2015</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197BA84F-717C-4792-8D4B-F318FD3B610A}"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C03EC7-3FA2-45A9-85BB-2404D70DDE80}" type="datetime1">
              <a:rPr lang="en-US" smtClean="0"/>
              <a:t>2/24/2015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7BA84F-717C-4792-8D4B-F318FD3B610A}"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410A2C5-AA9E-4720-BC65-718FAEE49ED2}" type="datetime1">
              <a:rPr lang="en-US" smtClean="0"/>
              <a:t>2/24/2015</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197BA84F-717C-4792-8D4B-F318FD3B610A}"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60707B4-5E11-4B94-A3F3-C4374EF6E853}" type="datetime1">
              <a:rPr lang="en-US" smtClean="0"/>
              <a:t>2/24/2015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97BA84F-717C-4792-8D4B-F318FD3B610A}" type="slidenum">
              <a:rPr lang="en-US" smtClean="0"/>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0DC8294-2F35-43EE-9E8C-70962EBA39FA}" type="datetime1">
              <a:rPr lang="en-US" smtClean="0"/>
              <a:t>2/24/2015</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97BA84F-717C-4792-8D4B-F318FD3B610A}"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137C328-77E3-4013-87B5-6C304FC91CD7}" type="datetime1">
              <a:rPr lang="en-US" smtClean="0"/>
              <a:t>2/24/2015</a:t>
            </a:fld>
            <a:endParaRPr lang="en-US" dirty="0"/>
          </a:p>
        </p:txBody>
      </p:sp>
      <p:sp>
        <p:nvSpPr>
          <p:cNvPr id="10" name="Slide Number Placeholder 9"/>
          <p:cNvSpPr>
            <a:spLocks noGrp="1"/>
          </p:cNvSpPr>
          <p:nvPr>
            <p:ph type="sldNum" sz="quarter" idx="16"/>
          </p:nvPr>
        </p:nvSpPr>
        <p:spPr/>
        <p:txBody>
          <a:bodyPr rtlCol="0"/>
          <a:lstStyle/>
          <a:p>
            <a:fld id="{197BA84F-717C-4792-8D4B-F318FD3B610A}" type="slidenum">
              <a:rPr lang="en-US" smtClean="0"/>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052A4C2E-3077-4245-B59D-A36CCF8881E7}" type="datetime1">
              <a:rPr lang="en-US" smtClean="0"/>
              <a:t>2/24/2015</a:t>
            </a:fld>
            <a:endParaRPr lang="en-US" dirty="0"/>
          </a:p>
        </p:txBody>
      </p:sp>
      <p:sp>
        <p:nvSpPr>
          <p:cNvPr id="12" name="Slide Number Placeholder 11"/>
          <p:cNvSpPr>
            <a:spLocks noGrp="1"/>
          </p:cNvSpPr>
          <p:nvPr>
            <p:ph type="sldNum" sz="quarter" idx="16"/>
          </p:nvPr>
        </p:nvSpPr>
        <p:spPr/>
        <p:txBody>
          <a:bodyPr rtlCol="0"/>
          <a:lstStyle/>
          <a:p>
            <a:fld id="{197BA84F-717C-4792-8D4B-F318FD3B610A}" type="slidenum">
              <a:rPr lang="en-US" smtClean="0"/>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EAC153C-56AD-40EE-96A2-7F7F69F5A4C3}" type="datetime1">
              <a:rPr lang="en-US" smtClean="0"/>
              <a:t>2/24/2015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97BA84F-717C-4792-8D4B-F318FD3B610A}"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081E02-31A6-4117-AF06-5A982734B194}" type="datetime1">
              <a:rPr lang="en-US" smtClean="0"/>
              <a:t>2/24/2015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97BA84F-717C-4792-8D4B-F318FD3B610A}"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8AD64C8-D0BC-427A-BCAB-92BF51944F08}" type="datetime1">
              <a:rPr lang="en-US" smtClean="0"/>
              <a:t>2/24/2015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97BA84F-717C-4792-8D4B-F318FD3B610A}" type="slidenum">
              <a:rPr lang="en-US" smtClean="0"/>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D3A2C519-23CC-41DE-9EF2-E657512E8C72}" type="datetime1">
              <a:rPr lang="en-US" smtClean="0"/>
              <a:t>2/24/2015</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197BA84F-717C-4792-8D4B-F318FD3B610A}" type="slidenum">
              <a:rPr lang="en-US" smtClean="0"/>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36D2392-18E0-40CA-9C93-1E380514EB94}" type="datetime1">
              <a:rPr lang="en-US" smtClean="0"/>
              <a:t>2/24/2015</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97BA84F-717C-4792-8D4B-F318FD3B610A}"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www.abodeservices.org/" TargetMode="External"/><Relationship Id="rId2" Type="http://schemas.openxmlformats.org/officeDocument/2006/relationships/hyperlink" Target="http://patch.com/users/susan-c-schena5f2639ca489673e3efe4d6587b6f868fbbce9e45b4b04dba4e9677f47ec0ff3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abodeservice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86200"/>
            <a:ext cx="8534400" cy="1981200"/>
          </a:xfrm>
        </p:spPr>
        <p:txBody>
          <a:bodyPr>
            <a:normAutofit fontScale="90000"/>
          </a:bodyPr>
          <a:lstStyle/>
          <a:p>
            <a:pPr algn="ctr"/>
            <a:r>
              <a:rPr lang="en-US" sz="3600" dirty="0" smtClean="0"/>
              <a:t>CalWORKs Housing Support Program (HSP)</a:t>
            </a:r>
            <a:br>
              <a:rPr lang="en-US" sz="3600" dirty="0" smtClean="0"/>
            </a:br>
            <a:r>
              <a:rPr lang="en-US" sz="3600" dirty="0" smtClean="0"/>
              <a:t>February </a:t>
            </a:r>
            <a:r>
              <a:rPr lang="en-US" sz="3600" dirty="0" smtClean="0"/>
              <a:t>26, </a:t>
            </a:r>
            <a:r>
              <a:rPr lang="en-US" sz="3600" dirty="0" smtClean="0"/>
              <a:t>2015</a:t>
            </a:r>
            <a:br>
              <a:rPr lang="en-US" sz="3600" dirty="0" smtClean="0"/>
            </a:br>
            <a:r>
              <a:rPr lang="en-US" sz="2000" dirty="0" smtClean="0"/>
              <a:t>RAFAELA Perez &amp; </a:t>
            </a:r>
            <a:r>
              <a:rPr lang="en-US" sz="2000" dirty="0"/>
              <a:t>Jason Blair</a:t>
            </a:r>
            <a:r>
              <a:rPr lang="en-US" sz="3600" dirty="0" smtClean="0"/>
              <a:t/>
            </a:r>
            <a:br>
              <a:rPr lang="en-US" sz="3600" dirty="0" smtClean="0"/>
            </a:br>
            <a:endParaRPr lang="en-US" sz="3600" dirty="0"/>
          </a:p>
        </p:txBody>
      </p:sp>
      <p:sp>
        <p:nvSpPr>
          <p:cNvPr id="3" name="Subtitle 2"/>
          <p:cNvSpPr>
            <a:spLocks noGrp="1"/>
          </p:cNvSpPr>
          <p:nvPr>
            <p:ph type="subTitle" idx="1"/>
          </p:nvPr>
        </p:nvSpPr>
        <p:spPr/>
        <p:txBody>
          <a:bodyPr/>
          <a:lstStyle/>
          <a:p>
            <a:r>
              <a:rPr lang="en-US" dirty="0" smtClean="0"/>
              <a:t>Santa Clara County</a:t>
            </a:r>
            <a:endParaRPr lang="en-US" dirty="0"/>
          </a:p>
        </p:txBody>
      </p:sp>
      <p:pic>
        <p:nvPicPr>
          <p:cNvPr id="1030" name="Picture 6" descr="C:\Users\hobrian\AppData\Local\Microsoft\Windows\Temporary Internet Files\Content.IE5\JGMNWXU1\blockpage[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2475" y="3424238"/>
            <a:ext cx="19050" cy="952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hobrian\AppData\Local\Microsoft\Windows\Temporary Internet Files\Content.IE5\FUB3EUS0\blockpage[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2475" y="3424238"/>
            <a:ext cx="19050" cy="952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C:\Users\hobrian\AppData\Local\Microsoft\Windows\Temporary Internet Files\Content.IE5\FUB3EUS0\blockpage[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4380" y="3425190"/>
            <a:ext cx="15240" cy="762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C:\Users\hobrian\AppData\Local\Microsoft\Windows\Temporary Internet Files\Content.IE5\05YSSHOA\blockpage[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4380" y="3425190"/>
            <a:ext cx="15240" cy="762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C:\Users\hobrian\AppData\Local\Microsoft\Windows\Temporary Internet Files\Content.IE5\JGMNWXU1\blockpage[3].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4380" y="3425190"/>
            <a:ext cx="15240" cy="7620"/>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C:\Users\hobrian\AppData\Local\Microsoft\Windows\Temporary Internet Files\Content.IE5\FUB3EUS0\small-house[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3800" y="49083"/>
            <a:ext cx="5410200" cy="3389154"/>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197BA84F-717C-4792-8D4B-F318FD3B610A}" type="slidenum">
              <a:rPr lang="en-US" smtClean="0"/>
              <a:t>1</a:t>
            </a:fld>
            <a:endParaRPr lang="en-US" dirty="0"/>
          </a:p>
        </p:txBody>
      </p:sp>
      <p:pic>
        <p:nvPicPr>
          <p:cNvPr id="11" name="Picture 1" descr="S:\SHAREDOCS\Abode Artwork\Abode_LogoTagline_color 201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9000" y="4933950"/>
            <a:ext cx="1257300"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cid:image002.jpg@01D03097.5FE0D730"/>
          <p:cNvPicPr/>
          <p:nvPr/>
        </p:nvPicPr>
        <p:blipFill>
          <a:blip r:embed="rId6">
            <a:extLst>
              <a:ext uri="{28A0092B-C50C-407E-A947-70E740481C1C}">
                <a14:useLocalDpi xmlns:a14="http://schemas.microsoft.com/office/drawing/2010/main" val="0"/>
              </a:ext>
            </a:extLst>
          </a:blip>
          <a:srcRect/>
          <a:stretch>
            <a:fillRect/>
          </a:stretch>
        </p:blipFill>
        <p:spPr bwMode="auto">
          <a:xfrm>
            <a:off x="598486" y="4959350"/>
            <a:ext cx="1089025" cy="933450"/>
          </a:xfrm>
          <a:prstGeom prst="rect">
            <a:avLst/>
          </a:prstGeom>
          <a:noFill/>
          <a:ln>
            <a:noFill/>
          </a:ln>
        </p:spPr>
      </p:pic>
    </p:spTree>
    <p:extLst>
      <p:ext uri="{BB962C8B-B14F-4D97-AF65-F5344CB8AC3E}">
        <p14:creationId xmlns:p14="http://schemas.microsoft.com/office/powerpoint/2010/main" val="2255076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sz="quarter" idx="1"/>
          </p:nvPr>
        </p:nvSpPr>
        <p:spPr/>
        <p:txBody>
          <a:bodyPr/>
          <a:lstStyle/>
          <a:p>
            <a:endParaRPr lang="en-US" sz="3200" dirty="0" smtClean="0"/>
          </a:p>
          <a:p>
            <a:r>
              <a:rPr lang="en-US" sz="3200" dirty="0" smtClean="0"/>
              <a:t>Increasing household income level</a:t>
            </a:r>
          </a:p>
          <a:p>
            <a:r>
              <a:rPr lang="en-US" sz="3200" dirty="0" smtClean="0"/>
              <a:t>Clients expectations</a:t>
            </a:r>
          </a:p>
          <a:p>
            <a:r>
              <a:rPr lang="en-US" sz="3200" dirty="0" smtClean="0"/>
              <a:t>Housing Market inventory</a:t>
            </a:r>
          </a:p>
          <a:p>
            <a:r>
              <a:rPr lang="en-US" sz="3200" dirty="0" smtClean="0"/>
              <a:t>Term – current year allocation vs</a:t>
            </a:r>
            <a:br>
              <a:rPr lang="en-US" sz="3200" dirty="0" smtClean="0"/>
            </a:br>
            <a:r>
              <a:rPr lang="en-US" sz="3200" dirty="0" smtClean="0"/>
              <a:t>two year minimum</a:t>
            </a:r>
          </a:p>
          <a:p>
            <a:r>
              <a:rPr lang="en-US" sz="3200" dirty="0" smtClean="0"/>
              <a:t>Reporting</a:t>
            </a:r>
          </a:p>
          <a:p>
            <a:pPr marL="0" indent="0">
              <a:buNone/>
            </a:pPr>
            <a:endParaRPr lang="en-US" sz="3200" dirty="0" smtClean="0"/>
          </a:p>
          <a:p>
            <a:pPr marL="0" indent="0">
              <a:buNone/>
            </a:pPr>
            <a:endParaRPr lang="en-US" dirty="0" smtClean="0"/>
          </a:p>
          <a:p>
            <a:pPr marL="0" indent="0">
              <a:buNone/>
            </a:pPr>
            <a:endParaRPr lang="en-US" dirty="0" smtClean="0"/>
          </a:p>
          <a:p>
            <a:endParaRPr lang="en-US" dirty="0" smtClean="0"/>
          </a:p>
          <a:p>
            <a:endParaRPr lang="en-US" dirty="0" smtClean="0"/>
          </a:p>
          <a:p>
            <a:endParaRPr lang="en-US" dirty="0"/>
          </a:p>
        </p:txBody>
      </p:sp>
      <p:pic>
        <p:nvPicPr>
          <p:cNvPr id="2052" name="Picture 4" descr="C:\Users\hobrian\AppData\Local\Microsoft\Windows\Temporary Internet Files\Content.IE5\FUB3EUS0\aggressive-collection-letter-examples.s300x30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2514600"/>
            <a:ext cx="1433767" cy="213995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normAutofit fontScale="85000" lnSpcReduction="20000"/>
          </a:bodyPr>
          <a:lstStyle/>
          <a:p>
            <a:fld id="{197BA84F-717C-4792-8D4B-F318FD3B610A}" type="slidenum">
              <a:rPr lang="en-US" smtClean="0"/>
              <a:t>10</a:t>
            </a:fld>
            <a:endParaRPr lang="en-US" dirty="0"/>
          </a:p>
        </p:txBody>
      </p:sp>
    </p:spTree>
    <p:extLst>
      <p:ext uri="{BB962C8B-B14F-4D97-AF65-F5344CB8AC3E}">
        <p14:creationId xmlns:p14="http://schemas.microsoft.com/office/powerpoint/2010/main" val="2885181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Highlights</a:t>
            </a:r>
            <a:endParaRPr lang="en-US" dirty="0"/>
          </a:p>
        </p:txBody>
      </p:sp>
      <p:sp>
        <p:nvSpPr>
          <p:cNvPr id="3" name="Content Placeholder 2"/>
          <p:cNvSpPr>
            <a:spLocks noGrp="1"/>
          </p:cNvSpPr>
          <p:nvPr>
            <p:ph sz="quarter" idx="1"/>
          </p:nvPr>
        </p:nvSpPr>
        <p:spPr>
          <a:xfrm>
            <a:off x="228600" y="1600200"/>
            <a:ext cx="3886200" cy="4648200"/>
          </a:xfrm>
          <a:ln>
            <a:solidFill>
              <a:schemeClr val="accent1">
                <a:lumMod val="75000"/>
              </a:schemeClr>
            </a:solidFill>
          </a:ln>
        </p:spPr>
        <p:txBody>
          <a:bodyPr>
            <a:normAutofit/>
          </a:bodyPr>
          <a:lstStyle/>
          <a:p>
            <a:pPr marL="0" indent="0" algn="ctr">
              <a:buNone/>
            </a:pPr>
            <a:r>
              <a:rPr lang="en-US" dirty="0" smtClean="0"/>
              <a:t>Housing Support Program</a:t>
            </a:r>
          </a:p>
          <a:p>
            <a:pPr marL="0" indent="0" algn="ctr">
              <a:buNone/>
            </a:pPr>
            <a:r>
              <a:rPr lang="en-US" u="sng" dirty="0" smtClean="0"/>
              <a:t>Homeless </a:t>
            </a:r>
          </a:p>
          <a:p>
            <a:pPr marL="0" indent="0">
              <a:buNone/>
            </a:pPr>
            <a:endParaRPr lang="en-US" dirty="0"/>
          </a:p>
          <a:p>
            <a:pPr marL="0" indent="0">
              <a:buNone/>
            </a:pPr>
            <a:r>
              <a:rPr lang="en-US" sz="2400" dirty="0" smtClean="0"/>
              <a:t>HSP began November 2014</a:t>
            </a:r>
          </a:p>
          <a:p>
            <a:pPr marL="568325" indent="-284163"/>
            <a:r>
              <a:rPr lang="en-US" sz="2400" dirty="0" smtClean="0"/>
              <a:t>90 Referrals/30 Housed</a:t>
            </a:r>
          </a:p>
          <a:p>
            <a:pPr marL="568325" indent="-284163"/>
            <a:r>
              <a:rPr lang="en-US" sz="2400" dirty="0" smtClean="0"/>
              <a:t>$135,000</a:t>
            </a:r>
          </a:p>
          <a:p>
            <a:pPr marL="0" indent="0">
              <a:buNone/>
            </a:pPr>
            <a:endParaRPr lang="en-US" dirty="0"/>
          </a:p>
          <a:p>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197BA84F-717C-4792-8D4B-F318FD3B610A}" type="slidenum">
              <a:rPr lang="en-US" smtClean="0"/>
              <a:t>11</a:t>
            </a:fld>
            <a:endParaRPr lang="en-US" dirty="0"/>
          </a:p>
        </p:txBody>
      </p:sp>
      <p:sp>
        <p:nvSpPr>
          <p:cNvPr id="6" name="Content Placeholder 2"/>
          <p:cNvSpPr txBox="1">
            <a:spLocks/>
          </p:cNvSpPr>
          <p:nvPr/>
        </p:nvSpPr>
        <p:spPr>
          <a:xfrm>
            <a:off x="4343400" y="1600200"/>
            <a:ext cx="4572000" cy="4648200"/>
          </a:xfrm>
          <a:prstGeom prst="rect">
            <a:avLst/>
          </a:prstGeom>
          <a:ln w="3175">
            <a:solidFill>
              <a:schemeClr val="accent1">
                <a:lumMod val="75000"/>
              </a:schemeClr>
            </a:solidFill>
          </a:ln>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buFont typeface="Wingdings"/>
              <a:buNone/>
            </a:pPr>
            <a:r>
              <a:rPr lang="en-US" dirty="0" smtClean="0"/>
              <a:t>Family Stabilization Program</a:t>
            </a:r>
          </a:p>
          <a:p>
            <a:pPr marL="0" indent="0" algn="ctr">
              <a:buFont typeface="Wingdings"/>
              <a:buNone/>
            </a:pPr>
            <a:r>
              <a:rPr lang="en-US" dirty="0" smtClean="0"/>
              <a:t>Housing Assistance</a:t>
            </a:r>
          </a:p>
          <a:p>
            <a:pPr marL="0" indent="0" algn="ctr">
              <a:buFont typeface="Wingdings"/>
              <a:buNone/>
            </a:pPr>
            <a:r>
              <a:rPr lang="en-US" u="sng" dirty="0" smtClean="0"/>
              <a:t>(Prevention)</a:t>
            </a:r>
          </a:p>
          <a:p>
            <a:pPr marL="0" indent="0" algn="ctr">
              <a:buFont typeface="Wingdings"/>
              <a:buNone/>
            </a:pPr>
            <a:endParaRPr lang="en-US" u="sng" dirty="0" smtClean="0"/>
          </a:p>
          <a:p>
            <a:pPr marL="0" indent="0">
              <a:buFont typeface="Wingdings"/>
              <a:buNone/>
            </a:pPr>
            <a:r>
              <a:rPr lang="en-US" sz="2400" dirty="0" smtClean="0"/>
              <a:t>July  2014 to February 2015</a:t>
            </a:r>
          </a:p>
          <a:p>
            <a:pPr marL="568325" indent="-284163"/>
            <a:r>
              <a:rPr lang="en-US" sz="2400" dirty="0" smtClean="0"/>
              <a:t>111 families </a:t>
            </a:r>
          </a:p>
          <a:p>
            <a:pPr marL="568325" indent="-284163"/>
            <a:r>
              <a:rPr lang="en-US" sz="2400" dirty="0" smtClean="0"/>
              <a:t>$226,000</a:t>
            </a:r>
          </a:p>
          <a:p>
            <a:pPr marL="568325" indent="-284163"/>
            <a:endParaRPr lang="en-US" dirty="0" smtClean="0"/>
          </a:p>
          <a:p>
            <a:pPr marL="0" indent="0">
              <a:buFont typeface="Wingdings"/>
              <a:buNone/>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3306916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Martha’s Family</a:t>
            </a:r>
            <a:endParaRPr lang="en-US" dirty="0"/>
          </a:p>
        </p:txBody>
      </p:sp>
      <p:sp>
        <p:nvSpPr>
          <p:cNvPr id="12" name="Content Placeholder 11"/>
          <p:cNvSpPr>
            <a:spLocks noGrp="1"/>
          </p:cNvSpPr>
          <p:nvPr>
            <p:ph sz="quarter" idx="2"/>
          </p:nvPr>
        </p:nvSpPr>
        <p:spPr>
          <a:xfrm>
            <a:off x="4572000" y="1589566"/>
            <a:ext cx="4343400" cy="5116034"/>
          </a:xfrm>
        </p:spPr>
        <p:txBody>
          <a:bodyPr>
            <a:normAutofit lnSpcReduction="10000"/>
          </a:bodyPr>
          <a:lstStyle/>
          <a:p>
            <a:pPr marL="0" indent="0" algn="just">
              <a:buNone/>
            </a:pPr>
            <a:r>
              <a:rPr lang="en-US" sz="2800" dirty="0" smtClean="0">
                <a:latin typeface="Brush Script MT" panose="03060802040406070304" pitchFamily="66" charset="0"/>
              </a:rPr>
              <a:t>M</a:t>
            </a:r>
            <a:r>
              <a:rPr lang="en-US" sz="1400" dirty="0" smtClean="0"/>
              <a:t>artha </a:t>
            </a:r>
            <a:r>
              <a:rPr lang="en-US" sz="1400" dirty="0" smtClean="0"/>
              <a:t>and her family were living day-to-day in dire straits; bouncing between shelters, motels and, in the most desperate of times, spending the night in her car.  </a:t>
            </a:r>
            <a:r>
              <a:rPr lang="en-US" sz="1400" dirty="0"/>
              <a:t>T</a:t>
            </a:r>
            <a:r>
              <a:rPr lang="en-US" sz="1400" dirty="0" smtClean="0"/>
              <a:t>he unstable housing situation took its toll on the family and her children frequently missed school.</a:t>
            </a:r>
          </a:p>
          <a:p>
            <a:pPr marL="0" indent="0" algn="just">
              <a:buNone/>
            </a:pPr>
            <a:r>
              <a:rPr lang="en-US" sz="1400" dirty="0" smtClean="0"/>
              <a:t>Fortunately, Martha was referred for a Family Stabilization conference where she learned about the Housing Support Program. Within 48-hours of meeting the Housing Team, Martha’s family was placed in a 2-bedroom apartment and the program was able to pay the deposit and first month’s rent</a:t>
            </a:r>
            <a:r>
              <a:rPr lang="en-US" sz="1400" dirty="0"/>
              <a:t>. </a:t>
            </a:r>
            <a:r>
              <a:rPr lang="en-US" sz="1400" dirty="0" smtClean="0"/>
              <a:t> She also received several housing </a:t>
            </a:r>
            <a:r>
              <a:rPr lang="en-US" sz="1400" dirty="0"/>
              <a:t>essentials </a:t>
            </a:r>
            <a:r>
              <a:rPr lang="en-US" sz="1400" dirty="0" smtClean="0"/>
              <a:t>to for her new place and her boys were excited to get their new beds.  </a:t>
            </a:r>
            <a:endParaRPr lang="en-US" sz="1400" dirty="0"/>
          </a:p>
          <a:p>
            <a:pPr marL="0" indent="0" algn="just">
              <a:buNone/>
            </a:pPr>
            <a:r>
              <a:rPr lang="en-US" sz="1400" dirty="0" smtClean="0"/>
              <a:t>The Housing program will continue subsidizing a fair portion of her rent for the first three months.  Now that they’ve settled in, </a:t>
            </a:r>
            <a:r>
              <a:rPr lang="en-US" sz="1400" dirty="0" smtClean="0"/>
              <a:t>Dad </a:t>
            </a:r>
            <a:r>
              <a:rPr lang="en-US" sz="1400" dirty="0" smtClean="0"/>
              <a:t>was able to return to work and Martha has returned to job club and is currently looking for employment.  </a:t>
            </a:r>
          </a:p>
          <a:p>
            <a:pPr marL="0" indent="0" algn="just">
              <a:buNone/>
            </a:pPr>
            <a:r>
              <a:rPr lang="en-US" sz="1400" dirty="0" smtClean="0"/>
              <a:t>The Family Stabilization and Housing Team will continue to provide services and monitor her family’s progress. Once she’s back on her feet, Martha is excited about the prospect of being self-sufficient again and paying her rent without the aide of a subsidy.</a:t>
            </a:r>
          </a:p>
        </p:txBody>
      </p:sp>
      <p:sp>
        <p:nvSpPr>
          <p:cNvPr id="3" name="Slide Number Placeholder 2"/>
          <p:cNvSpPr>
            <a:spLocks noGrp="1"/>
          </p:cNvSpPr>
          <p:nvPr>
            <p:ph type="sldNum" sz="quarter" idx="16"/>
          </p:nvPr>
        </p:nvSpPr>
        <p:spPr/>
        <p:txBody>
          <a:bodyPr>
            <a:normAutofit fontScale="85000" lnSpcReduction="20000"/>
          </a:bodyPr>
          <a:lstStyle/>
          <a:p>
            <a:fld id="{197BA84F-717C-4792-8D4B-F318FD3B610A}" type="slidenum">
              <a:rPr lang="en-US" smtClean="0"/>
              <a:t>12</a:t>
            </a:fld>
            <a:endParaRPr lang="en-US" dirty="0"/>
          </a:p>
        </p:txBody>
      </p:sp>
      <p:pic>
        <p:nvPicPr>
          <p:cNvPr id="15" name="Content Placeholder 14"/>
          <p:cNvPicPr>
            <a:picLocks noGrp="1"/>
          </p:cNvPicPr>
          <p:nvPr>
            <p:ph sz="quarter" idx="1"/>
          </p:nvPr>
        </p:nvPicPr>
        <p:blipFill rotWithShape="1">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t="5755" r="3148"/>
          <a:stretch/>
        </p:blipFill>
        <p:spPr bwMode="auto">
          <a:xfrm>
            <a:off x="441250" y="1600200"/>
            <a:ext cx="3886200" cy="2743200"/>
          </a:xfrm>
          <a:prstGeom prst="rect">
            <a:avLst/>
          </a:prstGeom>
          <a:ln>
            <a:noFill/>
          </a:ln>
          <a:extLst>
            <a:ext uri="{53640926-AAD7-44D8-BBD7-CCE9431645EC}">
              <a14:shadowObscured xmlns:a14="http://schemas.microsoft.com/office/drawing/2010/main"/>
            </a:ext>
          </a:extLst>
        </p:spPr>
      </p:pic>
      <p:sp>
        <p:nvSpPr>
          <p:cNvPr id="6" name="Content Placeholder 11"/>
          <p:cNvSpPr txBox="1">
            <a:spLocks/>
          </p:cNvSpPr>
          <p:nvPr/>
        </p:nvSpPr>
        <p:spPr>
          <a:xfrm>
            <a:off x="228600" y="4562475"/>
            <a:ext cx="4159101" cy="1828800"/>
          </a:xfrm>
          <a:prstGeom prst="rect">
            <a:avLst/>
          </a:prstGeom>
        </p:spPr>
        <p:txBody>
          <a:bodyPr vert="horz">
            <a:normAutofit lnSpcReduction="1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lgn="just">
              <a:buNone/>
            </a:pPr>
            <a:r>
              <a:rPr lang="en-US" sz="3200" dirty="0">
                <a:latin typeface="Brush Script MT" panose="03060802040406070304" pitchFamily="66" charset="0"/>
              </a:rPr>
              <a:t>G</a:t>
            </a:r>
            <a:r>
              <a:rPr lang="en-US" sz="1400" dirty="0" smtClean="0"/>
              <a:t>rateful for the help she received through the CalWORKs Housing Support Program, Martha is now reaching out to other homeless families to let them know that there are programs to help them get back on their feet.  Her </a:t>
            </a:r>
            <a:r>
              <a:rPr lang="en-US" sz="1400" dirty="0"/>
              <a:t>story was </a:t>
            </a:r>
            <a:r>
              <a:rPr lang="en-US" sz="1400" dirty="0" smtClean="0"/>
              <a:t>recently featured </a:t>
            </a:r>
            <a:r>
              <a:rPr lang="en-US" sz="1400" dirty="0"/>
              <a:t>on the local Spanish TV network </a:t>
            </a:r>
            <a:r>
              <a:rPr lang="en-US" sz="1400" dirty="0" err="1" smtClean="0"/>
              <a:t>Telemundo</a:t>
            </a:r>
            <a:r>
              <a:rPr lang="en-US" sz="1400" dirty="0"/>
              <a:t> </a:t>
            </a:r>
            <a:r>
              <a:rPr lang="en-US" sz="1400" dirty="0" smtClean="0"/>
              <a:t>and she is humbly sharing her experience.</a:t>
            </a:r>
            <a:endParaRPr lang="en-US" sz="1400" dirty="0"/>
          </a:p>
        </p:txBody>
      </p:sp>
      <p:cxnSp>
        <p:nvCxnSpPr>
          <p:cNvPr id="4" name="Straight Connector 3"/>
          <p:cNvCxnSpPr/>
          <p:nvPr/>
        </p:nvCxnSpPr>
        <p:spPr>
          <a:xfrm>
            <a:off x="4495800" y="4495800"/>
            <a:ext cx="0" cy="2057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1850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Release</a:t>
            </a:r>
            <a:endParaRPr lang="en-US" dirty="0"/>
          </a:p>
        </p:txBody>
      </p:sp>
      <p:sp>
        <p:nvSpPr>
          <p:cNvPr id="3" name="Content Placeholder 2"/>
          <p:cNvSpPr>
            <a:spLocks noGrp="1"/>
          </p:cNvSpPr>
          <p:nvPr>
            <p:ph sz="quarter" idx="1"/>
          </p:nvPr>
        </p:nvSpPr>
        <p:spPr>
          <a:xfrm>
            <a:off x="533400" y="1676400"/>
            <a:ext cx="8153400" cy="4495800"/>
          </a:xfrm>
        </p:spPr>
        <p:txBody>
          <a:bodyPr>
            <a:normAutofit/>
          </a:bodyPr>
          <a:lstStyle/>
          <a:p>
            <a:pPr marL="0" indent="0">
              <a:buNone/>
            </a:pPr>
            <a:r>
              <a:rPr lang="en-US" sz="1100" b="1" dirty="0"/>
              <a:t>Ending Homelessness: Countywide Program Is Making </a:t>
            </a:r>
            <a:r>
              <a:rPr lang="en-US" sz="1100" b="1" dirty="0" smtClean="0"/>
              <a:t>Progress Abode </a:t>
            </a:r>
            <a:r>
              <a:rPr lang="en-US" sz="1100" b="1" dirty="0"/>
              <a:t>Services is helping homeless Santa Clara County families find </a:t>
            </a:r>
            <a:r>
              <a:rPr lang="en-US" sz="1100" b="1" dirty="0" smtClean="0"/>
              <a:t>homes.  </a:t>
            </a:r>
            <a:r>
              <a:rPr lang="en-US" sz="1100" dirty="0" err="1" smtClean="0"/>
              <a:t>By</a:t>
            </a:r>
            <a:r>
              <a:rPr lang="en-US" sz="1100" u="sng" dirty="0" err="1" smtClean="0">
                <a:hlinkClick r:id="rId2" tooltip="Susan C. Schena’s Profile"/>
              </a:rPr>
              <a:t>Susan</a:t>
            </a:r>
            <a:r>
              <a:rPr lang="en-US" sz="1100" u="sng" dirty="0" smtClean="0">
                <a:hlinkClick r:id="rId2" tooltip="Susan C. Schena’s Profile"/>
              </a:rPr>
              <a:t> </a:t>
            </a:r>
            <a:r>
              <a:rPr lang="en-US" sz="1100" u="sng" dirty="0">
                <a:hlinkClick r:id="rId2" tooltip="Susan C. Schena’s Profile"/>
              </a:rPr>
              <a:t>C. </a:t>
            </a:r>
            <a:r>
              <a:rPr lang="en-US" sz="1100" u="sng" dirty="0" err="1">
                <a:hlinkClick r:id="rId2" tooltip="Susan C. Schena’s Profile"/>
              </a:rPr>
              <a:t>Schena</a:t>
            </a:r>
            <a:r>
              <a:rPr lang="en-US" sz="1100" u="sng" dirty="0">
                <a:hlinkClick r:id="rId2" tooltip="Susan C. Schena’s Profile"/>
              </a:rPr>
              <a:t> (Patch Staff)</a:t>
            </a:r>
            <a:r>
              <a:rPr lang="en-US" sz="1100" dirty="0"/>
              <a:t>February 2, 2015 at </a:t>
            </a:r>
            <a:r>
              <a:rPr lang="en-US" sz="1100" dirty="0" err="1" smtClean="0"/>
              <a:t>4:13pm</a:t>
            </a:r>
            <a:endParaRPr lang="en-US" sz="1100" dirty="0" smtClean="0"/>
          </a:p>
          <a:p>
            <a:pPr marL="0" indent="0">
              <a:buNone/>
            </a:pPr>
            <a:r>
              <a:rPr lang="en-US" sz="1100" dirty="0"/>
              <a:t>More than a dozen previously homeless families from Santa Clara County are now living in their own homes, and up to 90 more could be transitioning from homelessness to a home in the next six months through a new program administered by </a:t>
            </a:r>
            <a:r>
              <a:rPr lang="en-US" sz="1100" b="1" u="sng" dirty="0">
                <a:hlinkClick r:id="rId3"/>
              </a:rPr>
              <a:t>Abode Services.</a:t>
            </a:r>
            <a:endParaRPr lang="en-US" sz="1100" dirty="0"/>
          </a:p>
          <a:p>
            <a:pPr marL="0" indent="0">
              <a:buNone/>
            </a:pPr>
            <a:r>
              <a:rPr lang="en-US" sz="1100" dirty="0"/>
              <a:t>The program targets a growing population of homeless families who are struggling to secure employment because of the instability caused by not having a home. While these families are receiving help in training and searching for a new job, their top priority each night is finding a place to sleep.</a:t>
            </a:r>
          </a:p>
          <a:p>
            <a:pPr marL="0" indent="0">
              <a:buNone/>
            </a:pPr>
            <a:r>
              <a:rPr lang="en-US" sz="1100" dirty="0"/>
              <a:t>Families are eligible for housing assistance through the new program if they are homeless and enrolled in the California Work Opportunity and Responsibility to Kids (</a:t>
            </a:r>
            <a:r>
              <a:rPr lang="en-US" sz="1100" dirty="0" err="1"/>
              <a:t>CalWORKs</a:t>
            </a:r>
            <a:r>
              <a:rPr lang="en-US" sz="1100" dirty="0"/>
              <a:t>) program</a:t>
            </a:r>
            <a:r>
              <a:rPr lang="en-US" sz="1100" dirty="0" smtClean="0"/>
              <a:t>.</a:t>
            </a:r>
          </a:p>
          <a:p>
            <a:pPr marL="0" indent="0">
              <a:buNone/>
            </a:pPr>
            <a:r>
              <a:rPr lang="en-US" sz="1100" dirty="0"/>
              <a:t>The program includes families who lack a fixed and regular nighttime residence, who are in a shelter or in budget motels, and, among other scenarios, on the streets.</a:t>
            </a:r>
          </a:p>
          <a:p>
            <a:pPr marL="0" indent="0">
              <a:buNone/>
            </a:pPr>
            <a:r>
              <a:rPr lang="en-US" sz="1100" dirty="0"/>
              <a:t>Abode Services is using its inventory of affordable housing, relationships with property owners, and more than two decades of experience re-housing people to help these families.</a:t>
            </a:r>
          </a:p>
          <a:p>
            <a:pPr marL="0" indent="0">
              <a:buNone/>
            </a:pPr>
            <a:r>
              <a:rPr lang="en-US" sz="1100" dirty="0"/>
              <a:t>The nonprofit is the San Francisco Bay Area’s leading provider of services to individuals and families without a home. The housing assistance families receive includes financial aid for housing expenses such as rent assistance, security deposits, utility payments, and moving costs.</a:t>
            </a:r>
          </a:p>
          <a:p>
            <a:pPr marL="0" indent="0">
              <a:buNone/>
            </a:pPr>
            <a:r>
              <a:rPr lang="en-US" sz="1100" dirty="0"/>
              <a:t>Abode Services also helps families locate affordable housing units and connects them to other services as needed such as childcare, behavioral health services, and credit counseling and repair services.</a:t>
            </a:r>
          </a:p>
          <a:p>
            <a:pPr marL="0" indent="0">
              <a:buNone/>
            </a:pPr>
            <a:r>
              <a:rPr lang="en-US" sz="1100" dirty="0"/>
              <a:t>State legislators approved the creation of the </a:t>
            </a:r>
            <a:r>
              <a:rPr lang="en-US" sz="1100" dirty="0" err="1"/>
              <a:t>CalWORKs</a:t>
            </a:r>
            <a:r>
              <a:rPr lang="en-US" sz="1100" dirty="0"/>
              <a:t> Housing Support Program this fiscal year to address the growing difficulty families with children face in finding affordable places to live.</a:t>
            </a:r>
          </a:p>
          <a:p>
            <a:pPr marL="0" indent="0">
              <a:buNone/>
            </a:pPr>
            <a:r>
              <a:rPr lang="en-US" sz="1100" dirty="0"/>
              <a:t>The expansion included a $1.5 million grant to the Santa Clara County Social Service Agency </a:t>
            </a:r>
            <a:r>
              <a:rPr lang="en-US" sz="1100" dirty="0" err="1"/>
              <a:t>CalWORKs</a:t>
            </a:r>
            <a:r>
              <a:rPr lang="en-US" sz="1100" dirty="0"/>
              <a:t> division to help transition families from homelessness into homes.</a:t>
            </a:r>
          </a:p>
          <a:p>
            <a:pPr marL="0" indent="0">
              <a:buNone/>
            </a:pPr>
            <a:endParaRPr lang="en-US" sz="1100" dirty="0"/>
          </a:p>
          <a:p>
            <a:pPr marL="0" indent="0">
              <a:buNone/>
            </a:pPr>
            <a:endParaRPr lang="en-US" sz="1100" dirty="0"/>
          </a:p>
        </p:txBody>
      </p:sp>
      <p:sp>
        <p:nvSpPr>
          <p:cNvPr id="5" name="Slide Number Placeholder 4"/>
          <p:cNvSpPr>
            <a:spLocks noGrp="1"/>
          </p:cNvSpPr>
          <p:nvPr>
            <p:ph type="sldNum" sz="quarter" idx="12"/>
          </p:nvPr>
        </p:nvSpPr>
        <p:spPr/>
        <p:txBody>
          <a:bodyPr>
            <a:normAutofit fontScale="85000" lnSpcReduction="20000"/>
          </a:bodyPr>
          <a:lstStyle/>
          <a:p>
            <a:fld id="{197BA84F-717C-4792-8D4B-F318FD3B610A}" type="slidenum">
              <a:rPr lang="en-US" smtClean="0"/>
              <a:t>13</a:t>
            </a:fld>
            <a:endParaRPr lang="en-US" dirty="0"/>
          </a:p>
        </p:txBody>
      </p:sp>
    </p:spTree>
    <p:extLst>
      <p:ext uri="{BB962C8B-B14F-4D97-AF65-F5344CB8AC3E}">
        <p14:creationId xmlns:p14="http://schemas.microsoft.com/office/powerpoint/2010/main" val="21859048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Release</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197BA84F-717C-4792-8D4B-F318FD3B610A}" type="slidenum">
              <a:rPr lang="en-US" smtClean="0"/>
              <a:t>14</a:t>
            </a:fld>
            <a:endParaRPr lang="en-US" dirty="0"/>
          </a:p>
        </p:txBody>
      </p:sp>
      <p:sp>
        <p:nvSpPr>
          <p:cNvPr id="4" name="Content Placeholder 3"/>
          <p:cNvSpPr>
            <a:spLocks noGrp="1"/>
          </p:cNvSpPr>
          <p:nvPr>
            <p:ph sz="quarter" idx="1"/>
          </p:nvPr>
        </p:nvSpPr>
        <p:spPr/>
        <p:txBody>
          <a:bodyPr>
            <a:normAutofit/>
          </a:bodyPr>
          <a:lstStyle/>
          <a:p>
            <a:pPr marL="0" indent="0">
              <a:buNone/>
            </a:pPr>
            <a:r>
              <a:rPr lang="en-US" sz="1100" dirty="0"/>
              <a:t>Santa Clara County Social Service Agency </a:t>
            </a:r>
            <a:r>
              <a:rPr lang="en-US" sz="1100" dirty="0" err="1"/>
              <a:t>CalWORKs</a:t>
            </a:r>
            <a:r>
              <a:rPr lang="en-US" sz="1100" dirty="0"/>
              <a:t> division selected Abode Services in October to administer the program and the nonprofit began helping Santa Clara County families in November.</a:t>
            </a:r>
          </a:p>
          <a:p>
            <a:pPr marL="0" indent="0">
              <a:buNone/>
            </a:pPr>
            <a:r>
              <a:rPr lang="en-US" sz="1100" dirty="0"/>
              <a:t>The need for assistance cannot be overstated. At last count, in 2013, at least 1,067 individuals in families were homeless on a given night in Santa Clara County.</a:t>
            </a:r>
          </a:p>
          <a:p>
            <a:pPr marL="0" indent="0">
              <a:buNone/>
            </a:pPr>
            <a:r>
              <a:rPr lang="en-US" sz="1100" dirty="0"/>
              <a:t>In addition, the number of families enrolled in </a:t>
            </a:r>
            <a:r>
              <a:rPr lang="en-US" sz="1100" dirty="0" err="1"/>
              <a:t>CalWORKs</a:t>
            </a:r>
            <a:r>
              <a:rPr lang="en-US" sz="1100" dirty="0"/>
              <a:t> and who utilize homeless services, such as spending a night in a shelter or receiving rental assistance, continues to rise. In </a:t>
            </a:r>
            <a:r>
              <a:rPr lang="en-US" sz="1100" dirty="0" err="1"/>
              <a:t>FY14</a:t>
            </a:r>
            <a:r>
              <a:rPr lang="en-US" sz="1100" dirty="0"/>
              <a:t>, 855 families utilized homeless services while also receiving </a:t>
            </a:r>
            <a:r>
              <a:rPr lang="en-US" sz="1100" dirty="0" err="1"/>
              <a:t>CalWORKs</a:t>
            </a:r>
            <a:r>
              <a:rPr lang="en-US" sz="1100" dirty="0"/>
              <a:t> benefits, a nearly 70 percent increase from 2011.</a:t>
            </a:r>
          </a:p>
          <a:p>
            <a:pPr marL="0" indent="0">
              <a:buNone/>
            </a:pPr>
            <a:r>
              <a:rPr lang="en-US" sz="1100" dirty="0"/>
              <a:t>“Too many families in Santa Clara County are trying to get by without a home. They’re moving from location to location living on couches, in budget motels, and on the streets as they try to find or maintain employment,” said Abode Services Executive Director Louis Chicoine.</a:t>
            </a:r>
          </a:p>
          <a:p>
            <a:pPr marL="0" indent="0">
              <a:buNone/>
            </a:pPr>
            <a:r>
              <a:rPr lang="en-US" sz="1100" dirty="0"/>
              <a:t>“We’re glad we can help ease the burden on this vulnerable population by helping to provide stability through a home they can afford and by connecting families to the services that can keep them housed.”</a:t>
            </a:r>
          </a:p>
          <a:p>
            <a:pPr marL="0" indent="0">
              <a:buNone/>
            </a:pPr>
            <a:r>
              <a:rPr lang="en-US" sz="1100" dirty="0"/>
              <a:t>Abode Services helps families in the program develop housing stability plans that create a framework for them to work towards self-sufficiency.</a:t>
            </a:r>
          </a:p>
          <a:p>
            <a:pPr marL="0" indent="0">
              <a:buNone/>
            </a:pPr>
            <a:r>
              <a:rPr lang="en-US" sz="1100" dirty="0"/>
              <a:t>Plans include the family’s potential barriers to housing stability and identify ways the family can address those needs. Plans can include referrals to food assistance programs, personal financial planning services, and substance use treatment, employment and </a:t>
            </a:r>
            <a:r>
              <a:rPr lang="en-US" sz="1100" dirty="0" err="1"/>
              <a:t>CalWORKs</a:t>
            </a:r>
            <a:r>
              <a:rPr lang="en-US" sz="1100" dirty="0"/>
              <a:t> services.</a:t>
            </a:r>
          </a:p>
          <a:p>
            <a:pPr marL="0" indent="0">
              <a:buNone/>
            </a:pPr>
            <a:r>
              <a:rPr lang="en-US" sz="1100" dirty="0"/>
              <a:t>The plans also identify who in the family is responsible for what action and sets timelines for completion of an action.</a:t>
            </a:r>
          </a:p>
          <a:p>
            <a:pPr marL="0" indent="0">
              <a:buNone/>
            </a:pPr>
            <a:r>
              <a:rPr lang="en-US" sz="1100" dirty="0"/>
              <a:t>Abode Services reviews the plans with family members every three months with an expectation that a family works towards contributing more towards housing expenses after each review.</a:t>
            </a:r>
          </a:p>
          <a:p>
            <a:pPr marL="0" indent="0">
              <a:buNone/>
            </a:pPr>
            <a:r>
              <a:rPr lang="en-US" sz="1100" dirty="0"/>
              <a:t>The program’s goal is to help families become self-sufficient. Continued funding for the program beyond June 30, 2015 requires approval from the state. To learn more about Abode Services, visit </a:t>
            </a:r>
            <a:r>
              <a:rPr lang="en-US" sz="1100" u="sng" dirty="0">
                <a:hlinkClick r:id="rId2"/>
              </a:rPr>
              <a:t>www.abodeservices.org</a:t>
            </a:r>
            <a:endParaRPr lang="en-US" sz="1100" dirty="0"/>
          </a:p>
        </p:txBody>
      </p:sp>
    </p:spTree>
    <p:extLst>
      <p:ext uri="{BB962C8B-B14F-4D97-AF65-F5344CB8AC3E}">
        <p14:creationId xmlns:p14="http://schemas.microsoft.com/office/powerpoint/2010/main" val="1100795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Population</a:t>
            </a:r>
            <a:endParaRPr lang="en-US" dirty="0"/>
          </a:p>
        </p:txBody>
      </p:sp>
      <p:sp>
        <p:nvSpPr>
          <p:cNvPr id="3" name="Content Placeholder 2"/>
          <p:cNvSpPr>
            <a:spLocks noGrp="1"/>
          </p:cNvSpPr>
          <p:nvPr>
            <p:ph sz="quarter" idx="1"/>
          </p:nvPr>
        </p:nvSpPr>
        <p:spPr/>
        <p:txBody>
          <a:bodyPr/>
          <a:lstStyle/>
          <a:p>
            <a:pPr marL="0" indent="0">
              <a:buNone/>
            </a:pPr>
            <a:r>
              <a:rPr lang="en-US" sz="2800" dirty="0" err="1" smtClean="0"/>
              <a:t>CalWORKs</a:t>
            </a:r>
            <a:r>
              <a:rPr lang="en-US" sz="2800" dirty="0" smtClean="0"/>
              <a:t> Families who are experiencing homelessness</a:t>
            </a:r>
          </a:p>
          <a:p>
            <a:r>
              <a:rPr lang="en-US" dirty="0" err="1" smtClean="0"/>
              <a:t>CalWORKs</a:t>
            </a:r>
            <a:r>
              <a:rPr lang="en-US" dirty="0" smtClean="0"/>
              <a:t> Families</a:t>
            </a:r>
          </a:p>
          <a:p>
            <a:pPr lvl="1"/>
            <a:r>
              <a:rPr lang="en-US" dirty="0" smtClean="0"/>
              <a:t>Employment Services and</a:t>
            </a:r>
          </a:p>
          <a:p>
            <a:pPr lvl="1"/>
            <a:r>
              <a:rPr lang="en-US" dirty="0" smtClean="0"/>
              <a:t>Safety Net Families</a:t>
            </a:r>
            <a:br>
              <a:rPr lang="en-US" dirty="0" smtClean="0"/>
            </a:br>
            <a:r>
              <a:rPr lang="en-US" dirty="0" smtClean="0"/>
              <a:t>(child-only cases)</a:t>
            </a:r>
          </a:p>
          <a:p>
            <a:r>
              <a:rPr lang="en-US" dirty="0" smtClean="0"/>
              <a:t>Employment Services</a:t>
            </a:r>
            <a:br>
              <a:rPr lang="en-US" dirty="0" smtClean="0"/>
            </a:br>
            <a:r>
              <a:rPr lang="en-US" dirty="0" smtClean="0"/>
              <a:t>Post-Aid Families</a:t>
            </a:r>
          </a:p>
          <a:p>
            <a:pPr>
              <a:buFont typeface="Arial" panose="020B0604020202020204" pitchFamily="34" charset="0"/>
              <a:buChar char="•"/>
            </a:pPr>
            <a:endParaRPr lang="en-US" sz="2000" dirty="0" smtClean="0"/>
          </a:p>
          <a:p>
            <a:pPr>
              <a:buFont typeface="Arial" panose="020B0604020202020204" pitchFamily="34" charset="0"/>
              <a:buChar char="•"/>
            </a:pPr>
            <a:endParaRPr lang="en-US" dirty="0" smtClean="0"/>
          </a:p>
          <a:p>
            <a:pPr marL="0" indent="0">
              <a:buNone/>
            </a:pPr>
            <a:endParaRPr lang="en-US" dirty="0" smtClean="0"/>
          </a:p>
          <a:p>
            <a:endParaRPr lang="en-US" dirty="0"/>
          </a:p>
          <a:p>
            <a:endParaRPr lang="en-US" dirty="0"/>
          </a:p>
        </p:txBody>
      </p:sp>
      <p:pic>
        <p:nvPicPr>
          <p:cNvPr id="4" name="Picture 2" descr="C:\Users\hobrian\AppData\Local\Microsoft\Windows\Temporary Internet Files\Content.IE5\FUB3EUS0\housing[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3048000"/>
            <a:ext cx="3358261" cy="2236787"/>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2"/>
          </p:nvPr>
        </p:nvSpPr>
        <p:spPr/>
        <p:txBody>
          <a:bodyPr>
            <a:normAutofit fontScale="85000" lnSpcReduction="20000"/>
          </a:bodyPr>
          <a:lstStyle/>
          <a:p>
            <a:fld id="{197BA84F-717C-4792-8D4B-F318FD3B610A}" type="slidenum">
              <a:rPr lang="en-US" smtClean="0"/>
              <a:t>2</a:t>
            </a:fld>
            <a:endParaRPr lang="en-US" dirty="0"/>
          </a:p>
        </p:txBody>
      </p:sp>
    </p:spTree>
    <p:extLst>
      <p:ext uri="{BB962C8B-B14F-4D97-AF65-F5344CB8AC3E}">
        <p14:creationId xmlns:p14="http://schemas.microsoft.com/office/powerpoint/2010/main" val="1236170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Homelessness Defined</a:t>
            </a:r>
            <a:endParaRPr lang="en-US" dirty="0"/>
          </a:p>
        </p:txBody>
      </p:sp>
      <p:sp>
        <p:nvSpPr>
          <p:cNvPr id="3" name="Content Placeholder 2"/>
          <p:cNvSpPr>
            <a:spLocks noGrp="1"/>
          </p:cNvSpPr>
          <p:nvPr>
            <p:ph sz="quarter" idx="1"/>
          </p:nvPr>
        </p:nvSpPr>
        <p:spPr/>
        <p:txBody>
          <a:bodyPr>
            <a:normAutofit/>
          </a:bodyPr>
          <a:lstStyle/>
          <a:p>
            <a:pPr marL="0" indent="0">
              <a:buNone/>
            </a:pPr>
            <a:r>
              <a:rPr lang="en-US" b="1" dirty="0"/>
              <a:t>H</a:t>
            </a:r>
            <a:r>
              <a:rPr lang="en-US" b="1" dirty="0" smtClean="0"/>
              <a:t>omelessness is defined as: </a:t>
            </a:r>
          </a:p>
          <a:p>
            <a:pPr marL="0" indent="0">
              <a:buNone/>
            </a:pPr>
            <a:endParaRPr lang="en-US" b="1" dirty="0" smtClean="0"/>
          </a:p>
          <a:p>
            <a:pPr marL="396875" indent="-396875">
              <a:buNone/>
            </a:pPr>
            <a:r>
              <a:rPr lang="en-US" b="1" dirty="0" smtClean="0"/>
              <a:t>1. Family lacking fixed and regular nighttime residence:</a:t>
            </a:r>
            <a:endParaRPr lang="en-US" b="1" dirty="0"/>
          </a:p>
          <a:p>
            <a:pPr marL="625475" indent="-319088"/>
            <a:r>
              <a:rPr lang="en-US" dirty="0" smtClean="0"/>
              <a:t>Public or private supervised shelter</a:t>
            </a:r>
          </a:p>
          <a:p>
            <a:pPr marL="625475" indent="-319088"/>
            <a:r>
              <a:rPr lang="en-US" dirty="0" smtClean="0"/>
              <a:t>Public or private place not designed for regular sleeping accommodation </a:t>
            </a:r>
          </a:p>
          <a:p>
            <a:pPr marL="0" indent="0">
              <a:buNone/>
            </a:pPr>
            <a:r>
              <a:rPr lang="en-US" b="1" dirty="0" smtClean="0"/>
              <a:t>2. Court ordered eviction</a:t>
            </a:r>
          </a:p>
          <a:p>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197BA84F-717C-4792-8D4B-F318FD3B610A}" type="slidenum">
              <a:rPr lang="en-US" smtClean="0"/>
              <a:t>3</a:t>
            </a:fld>
            <a:endParaRPr lang="en-US" dirty="0"/>
          </a:p>
        </p:txBody>
      </p:sp>
    </p:spTree>
    <p:extLst>
      <p:ext uri="{BB962C8B-B14F-4D97-AF65-F5344CB8AC3E}">
        <p14:creationId xmlns:p14="http://schemas.microsoft.com/office/powerpoint/2010/main" val="1824846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Program Design–Rapid Re-Housing</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197BA84F-717C-4792-8D4B-F318FD3B610A}" type="slidenum">
              <a:rPr lang="en-US" smtClean="0"/>
              <a:t>4</a:t>
            </a:fld>
            <a:endParaRPr lang="en-US" dirty="0"/>
          </a:p>
        </p:txBody>
      </p:sp>
      <p:sp>
        <p:nvSpPr>
          <p:cNvPr id="4" name="Content Placeholder 3"/>
          <p:cNvSpPr>
            <a:spLocks noGrp="1"/>
          </p:cNvSpPr>
          <p:nvPr>
            <p:ph sz="quarter" idx="1"/>
          </p:nvPr>
        </p:nvSpPr>
        <p:spPr/>
        <p:txBody>
          <a:bodyPr/>
          <a:lstStyle/>
          <a:p>
            <a:endParaRPr lang="en-US" dirty="0" smtClean="0"/>
          </a:p>
          <a:p>
            <a:r>
              <a:rPr lang="en-US" dirty="0" smtClean="0"/>
              <a:t>Goal is to serve between 90 and 105 households</a:t>
            </a:r>
          </a:p>
          <a:p>
            <a:r>
              <a:rPr lang="en-US" dirty="0" smtClean="0"/>
              <a:t>Rental Assistance Subsidy – household transitions gradually (not suddenly) to full payment of rent</a:t>
            </a:r>
          </a:p>
          <a:p>
            <a:r>
              <a:rPr lang="en-US" dirty="0" smtClean="0"/>
              <a:t>Tenant Contribution to rent increases incrementally</a:t>
            </a:r>
          </a:p>
          <a:p>
            <a:r>
              <a:rPr lang="en-US" dirty="0" smtClean="0"/>
              <a:t>Subsidy depth is determined at assessment</a:t>
            </a:r>
          </a:p>
          <a:p>
            <a:r>
              <a:rPr lang="en-US" dirty="0" smtClean="0"/>
              <a:t>Household is reassessed every 3 months</a:t>
            </a:r>
          </a:p>
          <a:p>
            <a:endParaRPr lang="en-US" dirty="0"/>
          </a:p>
        </p:txBody>
      </p:sp>
    </p:spTree>
    <p:extLst>
      <p:ext uri="{BB962C8B-B14F-4D97-AF65-F5344CB8AC3E}">
        <p14:creationId xmlns:p14="http://schemas.microsoft.com/office/powerpoint/2010/main" val="271998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Flow</a:t>
            </a:r>
            <a:endParaRPr lang="en-US" dirty="0"/>
          </a:p>
        </p:txBody>
      </p:sp>
      <p:grpSp>
        <p:nvGrpSpPr>
          <p:cNvPr id="5" name="Group 4"/>
          <p:cNvGrpSpPr/>
          <p:nvPr/>
        </p:nvGrpSpPr>
        <p:grpSpPr>
          <a:xfrm>
            <a:off x="1343725" y="1649797"/>
            <a:ext cx="6400801" cy="3721410"/>
            <a:chOff x="2444609" y="1603234"/>
            <a:chExt cx="4489731" cy="4489731"/>
          </a:xfrm>
        </p:grpSpPr>
        <p:sp>
          <p:nvSpPr>
            <p:cNvPr id="6" name="Freeform 5"/>
            <p:cNvSpPr/>
            <p:nvPr/>
          </p:nvSpPr>
          <p:spPr>
            <a:xfrm>
              <a:off x="4066424" y="3225049"/>
              <a:ext cx="1246100" cy="1246100"/>
            </a:xfrm>
            <a:custGeom>
              <a:avLst/>
              <a:gdLst>
                <a:gd name="connsiteX0" fmla="*/ 0 w 1246100"/>
                <a:gd name="connsiteY0" fmla="*/ 623050 h 1246100"/>
                <a:gd name="connsiteX1" fmla="*/ 623050 w 1246100"/>
                <a:gd name="connsiteY1" fmla="*/ 0 h 1246100"/>
                <a:gd name="connsiteX2" fmla="*/ 1246100 w 1246100"/>
                <a:gd name="connsiteY2" fmla="*/ 623050 h 1246100"/>
                <a:gd name="connsiteX3" fmla="*/ 623050 w 1246100"/>
                <a:gd name="connsiteY3" fmla="*/ 1246100 h 1246100"/>
                <a:gd name="connsiteX4" fmla="*/ 0 w 1246100"/>
                <a:gd name="connsiteY4" fmla="*/ 623050 h 1246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6100" h="1246100">
                  <a:moveTo>
                    <a:pt x="0" y="623050"/>
                  </a:moveTo>
                  <a:cubicBezTo>
                    <a:pt x="0" y="278949"/>
                    <a:pt x="278949" y="0"/>
                    <a:pt x="623050" y="0"/>
                  </a:cubicBezTo>
                  <a:cubicBezTo>
                    <a:pt x="967151" y="0"/>
                    <a:pt x="1246100" y="278949"/>
                    <a:pt x="1246100" y="623050"/>
                  </a:cubicBezTo>
                  <a:cubicBezTo>
                    <a:pt x="1246100" y="967151"/>
                    <a:pt x="967151" y="1246100"/>
                    <a:pt x="623050" y="1246100"/>
                  </a:cubicBezTo>
                  <a:cubicBezTo>
                    <a:pt x="278949" y="1246100"/>
                    <a:pt x="0" y="967151"/>
                    <a:pt x="0" y="623050"/>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1377" tIns="191377" rIns="191377" bIns="191377" numCol="1" spcCol="1270" anchor="ctr" anchorCtr="0">
              <a:noAutofit/>
            </a:bodyPr>
            <a:lstStyle/>
            <a:p>
              <a:pPr lvl="0" algn="ctr" defTabSz="622300">
                <a:lnSpc>
                  <a:spcPct val="90000"/>
                </a:lnSpc>
                <a:spcBef>
                  <a:spcPct val="0"/>
                </a:spcBef>
                <a:spcAft>
                  <a:spcPct val="35000"/>
                </a:spcAft>
              </a:pPr>
              <a:r>
                <a:rPr lang="en-US" sz="2000" kern="1200" dirty="0" err="1" smtClean="0"/>
                <a:t>CalWORKs</a:t>
              </a:r>
              <a:r>
                <a:rPr lang="en-US" sz="2000" kern="1200" dirty="0" smtClean="0"/>
                <a:t> Employment Services</a:t>
              </a:r>
              <a:endParaRPr lang="en-US" sz="2000" kern="1200" dirty="0"/>
            </a:p>
          </p:txBody>
        </p:sp>
        <p:sp>
          <p:nvSpPr>
            <p:cNvPr id="8" name="Freeform 7"/>
            <p:cNvSpPr/>
            <p:nvPr/>
          </p:nvSpPr>
          <p:spPr>
            <a:xfrm>
              <a:off x="4066424" y="1603234"/>
              <a:ext cx="1246100" cy="1246100"/>
            </a:xfrm>
            <a:custGeom>
              <a:avLst/>
              <a:gdLst>
                <a:gd name="connsiteX0" fmla="*/ 0 w 1246100"/>
                <a:gd name="connsiteY0" fmla="*/ 623050 h 1246100"/>
                <a:gd name="connsiteX1" fmla="*/ 623050 w 1246100"/>
                <a:gd name="connsiteY1" fmla="*/ 0 h 1246100"/>
                <a:gd name="connsiteX2" fmla="*/ 1246100 w 1246100"/>
                <a:gd name="connsiteY2" fmla="*/ 623050 h 1246100"/>
                <a:gd name="connsiteX3" fmla="*/ 623050 w 1246100"/>
                <a:gd name="connsiteY3" fmla="*/ 1246100 h 1246100"/>
                <a:gd name="connsiteX4" fmla="*/ 0 w 1246100"/>
                <a:gd name="connsiteY4" fmla="*/ 623050 h 1246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6100" h="1246100">
                  <a:moveTo>
                    <a:pt x="0" y="623050"/>
                  </a:moveTo>
                  <a:cubicBezTo>
                    <a:pt x="0" y="278949"/>
                    <a:pt x="278949" y="0"/>
                    <a:pt x="623050" y="0"/>
                  </a:cubicBezTo>
                  <a:cubicBezTo>
                    <a:pt x="967151" y="0"/>
                    <a:pt x="1246100" y="278949"/>
                    <a:pt x="1246100" y="623050"/>
                  </a:cubicBezTo>
                  <a:cubicBezTo>
                    <a:pt x="1246100" y="967151"/>
                    <a:pt x="967151" y="1246100"/>
                    <a:pt x="623050" y="1246100"/>
                  </a:cubicBezTo>
                  <a:cubicBezTo>
                    <a:pt x="278949" y="1246100"/>
                    <a:pt x="0" y="967151"/>
                    <a:pt x="0" y="623050"/>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2012" tIns="192012" rIns="192012" bIns="192012" numCol="1" spcCol="1270" anchor="ctr" anchorCtr="0">
              <a:noAutofit/>
            </a:bodyPr>
            <a:lstStyle/>
            <a:p>
              <a:pPr lvl="0" algn="ctr" defTabSz="666750">
                <a:lnSpc>
                  <a:spcPct val="90000"/>
                </a:lnSpc>
                <a:spcBef>
                  <a:spcPct val="0"/>
                </a:spcBef>
                <a:spcAft>
                  <a:spcPct val="35000"/>
                </a:spcAft>
              </a:pPr>
              <a:r>
                <a:rPr lang="en-US" sz="2000" dirty="0" smtClean="0"/>
                <a:t>Family Request</a:t>
              </a:r>
              <a:endParaRPr lang="en-US" sz="2000" kern="1200" dirty="0"/>
            </a:p>
          </p:txBody>
        </p:sp>
        <p:sp>
          <p:nvSpPr>
            <p:cNvPr id="10" name="Freeform 9"/>
            <p:cNvSpPr/>
            <p:nvPr/>
          </p:nvSpPr>
          <p:spPr>
            <a:xfrm>
              <a:off x="5688240" y="3225049"/>
              <a:ext cx="1246100" cy="1246100"/>
            </a:xfrm>
            <a:custGeom>
              <a:avLst/>
              <a:gdLst>
                <a:gd name="connsiteX0" fmla="*/ 0 w 1246100"/>
                <a:gd name="connsiteY0" fmla="*/ 623050 h 1246100"/>
                <a:gd name="connsiteX1" fmla="*/ 623050 w 1246100"/>
                <a:gd name="connsiteY1" fmla="*/ 0 h 1246100"/>
                <a:gd name="connsiteX2" fmla="*/ 1246100 w 1246100"/>
                <a:gd name="connsiteY2" fmla="*/ 623050 h 1246100"/>
                <a:gd name="connsiteX3" fmla="*/ 623050 w 1246100"/>
                <a:gd name="connsiteY3" fmla="*/ 1246100 h 1246100"/>
                <a:gd name="connsiteX4" fmla="*/ 0 w 1246100"/>
                <a:gd name="connsiteY4" fmla="*/ 623050 h 1246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6100" h="1246100">
                  <a:moveTo>
                    <a:pt x="0" y="623050"/>
                  </a:moveTo>
                  <a:cubicBezTo>
                    <a:pt x="0" y="278949"/>
                    <a:pt x="278949" y="0"/>
                    <a:pt x="623050" y="0"/>
                  </a:cubicBezTo>
                  <a:cubicBezTo>
                    <a:pt x="967151" y="0"/>
                    <a:pt x="1246100" y="278949"/>
                    <a:pt x="1246100" y="623050"/>
                  </a:cubicBezTo>
                  <a:cubicBezTo>
                    <a:pt x="1246100" y="967151"/>
                    <a:pt x="967151" y="1246100"/>
                    <a:pt x="623050" y="1246100"/>
                  </a:cubicBezTo>
                  <a:cubicBezTo>
                    <a:pt x="278949" y="1246100"/>
                    <a:pt x="0" y="967151"/>
                    <a:pt x="0" y="623050"/>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2012" tIns="192012" rIns="192012" bIns="192012" numCol="1" spcCol="1270" anchor="ctr" anchorCtr="0">
              <a:noAutofit/>
            </a:bodyPr>
            <a:lstStyle/>
            <a:p>
              <a:pPr lvl="0" algn="ctr" defTabSz="666750">
                <a:lnSpc>
                  <a:spcPct val="90000"/>
                </a:lnSpc>
                <a:spcBef>
                  <a:spcPct val="0"/>
                </a:spcBef>
                <a:spcAft>
                  <a:spcPct val="35000"/>
                </a:spcAft>
              </a:pPr>
              <a:r>
                <a:rPr lang="en-US" sz="2000" kern="1200" dirty="0" smtClean="0"/>
                <a:t>Community Partner</a:t>
              </a:r>
              <a:endParaRPr lang="en-US" sz="2000" kern="1200" dirty="0"/>
            </a:p>
          </p:txBody>
        </p:sp>
        <p:sp>
          <p:nvSpPr>
            <p:cNvPr id="12" name="Freeform 11"/>
            <p:cNvSpPr/>
            <p:nvPr/>
          </p:nvSpPr>
          <p:spPr>
            <a:xfrm>
              <a:off x="4066424" y="4846865"/>
              <a:ext cx="1246100" cy="1246100"/>
            </a:xfrm>
            <a:custGeom>
              <a:avLst/>
              <a:gdLst>
                <a:gd name="connsiteX0" fmla="*/ 0 w 1246100"/>
                <a:gd name="connsiteY0" fmla="*/ 623050 h 1246100"/>
                <a:gd name="connsiteX1" fmla="*/ 623050 w 1246100"/>
                <a:gd name="connsiteY1" fmla="*/ 0 h 1246100"/>
                <a:gd name="connsiteX2" fmla="*/ 1246100 w 1246100"/>
                <a:gd name="connsiteY2" fmla="*/ 623050 h 1246100"/>
                <a:gd name="connsiteX3" fmla="*/ 623050 w 1246100"/>
                <a:gd name="connsiteY3" fmla="*/ 1246100 h 1246100"/>
                <a:gd name="connsiteX4" fmla="*/ 0 w 1246100"/>
                <a:gd name="connsiteY4" fmla="*/ 623050 h 1246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6100" h="1246100">
                  <a:moveTo>
                    <a:pt x="0" y="623050"/>
                  </a:moveTo>
                  <a:cubicBezTo>
                    <a:pt x="0" y="278949"/>
                    <a:pt x="278949" y="0"/>
                    <a:pt x="623050" y="0"/>
                  </a:cubicBezTo>
                  <a:cubicBezTo>
                    <a:pt x="967151" y="0"/>
                    <a:pt x="1246100" y="278949"/>
                    <a:pt x="1246100" y="623050"/>
                  </a:cubicBezTo>
                  <a:cubicBezTo>
                    <a:pt x="1246100" y="967151"/>
                    <a:pt x="967151" y="1246100"/>
                    <a:pt x="623050" y="1246100"/>
                  </a:cubicBezTo>
                  <a:cubicBezTo>
                    <a:pt x="278949" y="1246100"/>
                    <a:pt x="0" y="967151"/>
                    <a:pt x="0" y="623050"/>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2012" tIns="192012" rIns="192012" bIns="192012" numCol="1" spcCol="1270" anchor="ctr" anchorCtr="0">
              <a:noAutofit/>
            </a:bodyPr>
            <a:lstStyle/>
            <a:p>
              <a:pPr lvl="0" algn="ctr" defTabSz="666750">
                <a:lnSpc>
                  <a:spcPct val="90000"/>
                </a:lnSpc>
                <a:spcBef>
                  <a:spcPct val="0"/>
                </a:spcBef>
                <a:spcAft>
                  <a:spcPct val="35000"/>
                </a:spcAft>
              </a:pPr>
              <a:r>
                <a:rPr lang="en-US" sz="2000" kern="1200" dirty="0" smtClean="0"/>
                <a:t>Housing Services (Abode)</a:t>
              </a:r>
              <a:endParaRPr lang="en-US" sz="2000" kern="1200" dirty="0"/>
            </a:p>
          </p:txBody>
        </p:sp>
        <p:sp>
          <p:nvSpPr>
            <p:cNvPr id="14" name="Freeform 13"/>
            <p:cNvSpPr/>
            <p:nvPr/>
          </p:nvSpPr>
          <p:spPr>
            <a:xfrm>
              <a:off x="2444609" y="3225049"/>
              <a:ext cx="1246100" cy="1246100"/>
            </a:xfrm>
            <a:custGeom>
              <a:avLst/>
              <a:gdLst>
                <a:gd name="connsiteX0" fmla="*/ 0 w 1246100"/>
                <a:gd name="connsiteY0" fmla="*/ 623050 h 1246100"/>
                <a:gd name="connsiteX1" fmla="*/ 623050 w 1246100"/>
                <a:gd name="connsiteY1" fmla="*/ 0 h 1246100"/>
                <a:gd name="connsiteX2" fmla="*/ 1246100 w 1246100"/>
                <a:gd name="connsiteY2" fmla="*/ 623050 h 1246100"/>
                <a:gd name="connsiteX3" fmla="*/ 623050 w 1246100"/>
                <a:gd name="connsiteY3" fmla="*/ 1246100 h 1246100"/>
                <a:gd name="connsiteX4" fmla="*/ 0 w 1246100"/>
                <a:gd name="connsiteY4" fmla="*/ 623050 h 1246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6100" h="1246100">
                  <a:moveTo>
                    <a:pt x="0" y="623050"/>
                  </a:moveTo>
                  <a:cubicBezTo>
                    <a:pt x="0" y="278949"/>
                    <a:pt x="278949" y="0"/>
                    <a:pt x="623050" y="0"/>
                  </a:cubicBezTo>
                  <a:cubicBezTo>
                    <a:pt x="967151" y="0"/>
                    <a:pt x="1246100" y="278949"/>
                    <a:pt x="1246100" y="623050"/>
                  </a:cubicBezTo>
                  <a:cubicBezTo>
                    <a:pt x="1246100" y="967151"/>
                    <a:pt x="967151" y="1246100"/>
                    <a:pt x="623050" y="1246100"/>
                  </a:cubicBezTo>
                  <a:cubicBezTo>
                    <a:pt x="278949" y="1246100"/>
                    <a:pt x="0" y="967151"/>
                    <a:pt x="0" y="623050"/>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2012" tIns="192012" rIns="192012" bIns="192012" numCol="1" spcCol="1270" anchor="ctr" anchorCtr="0">
              <a:noAutofit/>
            </a:bodyPr>
            <a:lstStyle/>
            <a:p>
              <a:pPr lvl="0" algn="ctr" defTabSz="666750">
                <a:lnSpc>
                  <a:spcPct val="90000"/>
                </a:lnSpc>
                <a:spcBef>
                  <a:spcPct val="0"/>
                </a:spcBef>
                <a:spcAft>
                  <a:spcPct val="35000"/>
                </a:spcAft>
              </a:pPr>
              <a:r>
                <a:rPr lang="en-US" sz="2000" kern="1200" dirty="0" smtClean="0"/>
                <a:t>Eligibility Worker</a:t>
              </a:r>
              <a:endParaRPr lang="en-US" sz="2000" kern="1200" dirty="0"/>
            </a:p>
          </p:txBody>
        </p:sp>
      </p:grpSp>
      <p:sp>
        <p:nvSpPr>
          <p:cNvPr id="20" name="Freeform 19"/>
          <p:cNvSpPr/>
          <p:nvPr/>
        </p:nvSpPr>
        <p:spPr>
          <a:xfrm>
            <a:off x="2499368" y="5533573"/>
            <a:ext cx="1776510" cy="1048648"/>
          </a:xfrm>
          <a:custGeom>
            <a:avLst/>
            <a:gdLst>
              <a:gd name="connsiteX0" fmla="*/ 0 w 1246100"/>
              <a:gd name="connsiteY0" fmla="*/ 623050 h 1246100"/>
              <a:gd name="connsiteX1" fmla="*/ 623050 w 1246100"/>
              <a:gd name="connsiteY1" fmla="*/ 0 h 1246100"/>
              <a:gd name="connsiteX2" fmla="*/ 1246100 w 1246100"/>
              <a:gd name="connsiteY2" fmla="*/ 623050 h 1246100"/>
              <a:gd name="connsiteX3" fmla="*/ 623050 w 1246100"/>
              <a:gd name="connsiteY3" fmla="*/ 1246100 h 1246100"/>
              <a:gd name="connsiteX4" fmla="*/ 0 w 1246100"/>
              <a:gd name="connsiteY4" fmla="*/ 623050 h 1246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6100" h="1246100">
                <a:moveTo>
                  <a:pt x="0" y="623050"/>
                </a:moveTo>
                <a:cubicBezTo>
                  <a:pt x="0" y="278949"/>
                  <a:pt x="278949" y="0"/>
                  <a:pt x="623050" y="0"/>
                </a:cubicBezTo>
                <a:cubicBezTo>
                  <a:pt x="967151" y="0"/>
                  <a:pt x="1246100" y="278949"/>
                  <a:pt x="1246100" y="623050"/>
                </a:cubicBezTo>
                <a:cubicBezTo>
                  <a:pt x="1246100" y="967151"/>
                  <a:pt x="967151" y="1246100"/>
                  <a:pt x="623050" y="1246100"/>
                </a:cubicBezTo>
                <a:cubicBezTo>
                  <a:pt x="278949" y="1246100"/>
                  <a:pt x="0" y="967151"/>
                  <a:pt x="0" y="623050"/>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2012" tIns="192012" rIns="192012" bIns="192012" numCol="1" spcCol="1270" anchor="ctr" anchorCtr="0">
            <a:noAutofit/>
          </a:bodyPr>
          <a:lstStyle/>
          <a:p>
            <a:pPr lvl="0" algn="ctr" defTabSz="666750">
              <a:lnSpc>
                <a:spcPct val="90000"/>
              </a:lnSpc>
              <a:spcBef>
                <a:spcPct val="0"/>
              </a:spcBef>
              <a:spcAft>
                <a:spcPct val="35000"/>
              </a:spcAft>
            </a:pPr>
            <a:r>
              <a:rPr lang="en-US" sz="2000" dirty="0" smtClean="0"/>
              <a:t>Service to Families</a:t>
            </a:r>
            <a:endParaRPr lang="en-US" sz="2000" kern="1200" dirty="0"/>
          </a:p>
        </p:txBody>
      </p:sp>
      <p:sp>
        <p:nvSpPr>
          <p:cNvPr id="3" name="Rectangle 2"/>
          <p:cNvSpPr/>
          <p:nvPr/>
        </p:nvSpPr>
        <p:spPr>
          <a:xfrm>
            <a:off x="7501766" y="5483196"/>
            <a:ext cx="452368" cy="400110"/>
          </a:xfrm>
          <a:prstGeom prst="rect">
            <a:avLst/>
          </a:prstGeom>
        </p:spPr>
        <p:txBody>
          <a:bodyPr wrap="none">
            <a:spAutoFit/>
          </a:bodyPr>
          <a:lstStyle/>
          <a:p>
            <a:r>
              <a:rPr lang="en-US" sz="2000" dirty="0">
                <a:solidFill>
                  <a:prstClr val="white"/>
                </a:solidFill>
              </a:rPr>
              <a:t>to </a:t>
            </a:r>
            <a:endParaRPr lang="en-US" dirty="0"/>
          </a:p>
        </p:txBody>
      </p:sp>
      <p:sp>
        <p:nvSpPr>
          <p:cNvPr id="23" name="Freeform 22"/>
          <p:cNvSpPr/>
          <p:nvPr/>
        </p:nvSpPr>
        <p:spPr>
          <a:xfrm>
            <a:off x="4777461" y="5533573"/>
            <a:ext cx="1776510" cy="1048648"/>
          </a:xfrm>
          <a:custGeom>
            <a:avLst/>
            <a:gdLst>
              <a:gd name="connsiteX0" fmla="*/ 0 w 1246100"/>
              <a:gd name="connsiteY0" fmla="*/ 623050 h 1246100"/>
              <a:gd name="connsiteX1" fmla="*/ 623050 w 1246100"/>
              <a:gd name="connsiteY1" fmla="*/ 0 h 1246100"/>
              <a:gd name="connsiteX2" fmla="*/ 1246100 w 1246100"/>
              <a:gd name="connsiteY2" fmla="*/ 623050 h 1246100"/>
              <a:gd name="connsiteX3" fmla="*/ 623050 w 1246100"/>
              <a:gd name="connsiteY3" fmla="*/ 1246100 h 1246100"/>
              <a:gd name="connsiteX4" fmla="*/ 0 w 1246100"/>
              <a:gd name="connsiteY4" fmla="*/ 623050 h 1246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6100" h="1246100">
                <a:moveTo>
                  <a:pt x="0" y="623050"/>
                </a:moveTo>
                <a:cubicBezTo>
                  <a:pt x="0" y="278949"/>
                  <a:pt x="278949" y="0"/>
                  <a:pt x="623050" y="0"/>
                </a:cubicBezTo>
                <a:cubicBezTo>
                  <a:pt x="967151" y="0"/>
                  <a:pt x="1246100" y="278949"/>
                  <a:pt x="1246100" y="623050"/>
                </a:cubicBezTo>
                <a:cubicBezTo>
                  <a:pt x="1246100" y="967151"/>
                  <a:pt x="967151" y="1246100"/>
                  <a:pt x="623050" y="1246100"/>
                </a:cubicBezTo>
                <a:cubicBezTo>
                  <a:pt x="278949" y="1246100"/>
                  <a:pt x="0" y="967151"/>
                  <a:pt x="0" y="623050"/>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2012" tIns="192012" rIns="192012" bIns="192012" numCol="1" spcCol="1270" anchor="ctr" anchorCtr="0">
            <a:noAutofit/>
          </a:bodyPr>
          <a:lstStyle/>
          <a:p>
            <a:pPr lvl="0" algn="ctr" defTabSz="666750">
              <a:lnSpc>
                <a:spcPct val="90000"/>
              </a:lnSpc>
              <a:spcBef>
                <a:spcPct val="0"/>
              </a:spcBef>
              <a:spcAft>
                <a:spcPct val="35000"/>
              </a:spcAft>
            </a:pPr>
            <a:r>
              <a:rPr lang="en-US" sz="2000" kern="1200" dirty="0" smtClean="0"/>
              <a:t>Outcomes to County </a:t>
            </a:r>
            <a:endParaRPr lang="en-US" sz="2000" kern="1200" dirty="0"/>
          </a:p>
        </p:txBody>
      </p:sp>
      <p:sp>
        <p:nvSpPr>
          <p:cNvPr id="9" name="Slide Number Placeholder 8"/>
          <p:cNvSpPr>
            <a:spLocks noGrp="1"/>
          </p:cNvSpPr>
          <p:nvPr>
            <p:ph type="sldNum" sz="quarter" idx="12"/>
          </p:nvPr>
        </p:nvSpPr>
        <p:spPr/>
        <p:txBody>
          <a:bodyPr>
            <a:normAutofit fontScale="85000" lnSpcReduction="20000"/>
          </a:bodyPr>
          <a:lstStyle/>
          <a:p>
            <a:fld id="{197BA84F-717C-4792-8D4B-F318FD3B610A}" type="slidenum">
              <a:rPr lang="en-US" smtClean="0"/>
              <a:t>5</a:t>
            </a:fld>
            <a:endParaRPr lang="en-US" dirty="0"/>
          </a:p>
        </p:txBody>
      </p:sp>
      <p:cxnSp>
        <p:nvCxnSpPr>
          <p:cNvPr id="18" name="Straight Arrow Connector 17"/>
          <p:cNvCxnSpPr/>
          <p:nvPr/>
        </p:nvCxnSpPr>
        <p:spPr>
          <a:xfrm flipH="1">
            <a:off x="3120232" y="2514600"/>
            <a:ext cx="535639" cy="4794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5367416" y="2530816"/>
            <a:ext cx="535640" cy="4794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3120232" y="4006610"/>
            <a:ext cx="535640" cy="4794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5432380" y="4026930"/>
            <a:ext cx="535639" cy="4794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3740240" y="5296212"/>
            <a:ext cx="267818" cy="237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5099596" y="5296212"/>
            <a:ext cx="267820" cy="2397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544125" y="4038600"/>
            <a:ext cx="0" cy="2760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4551810" y="2689272"/>
            <a:ext cx="0" cy="2760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6761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Rapid Re-Housing-Key Components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197BA84F-717C-4792-8D4B-F318FD3B610A}" type="slidenum">
              <a:rPr lang="en-US" smtClean="0"/>
              <a:t>6</a:t>
            </a:fld>
            <a:endParaRPr lang="en-US" dirty="0"/>
          </a:p>
        </p:txBody>
      </p:sp>
      <p:sp>
        <p:nvSpPr>
          <p:cNvPr id="4" name="Content Placeholder 3"/>
          <p:cNvSpPr>
            <a:spLocks noGrp="1"/>
          </p:cNvSpPr>
          <p:nvPr>
            <p:ph sz="quarter" idx="1"/>
          </p:nvPr>
        </p:nvSpPr>
        <p:spPr/>
        <p:txBody>
          <a:bodyPr/>
          <a:lstStyle/>
          <a:p>
            <a:r>
              <a:rPr lang="en-US" dirty="0" smtClean="0"/>
              <a:t>Move directly from Homelessness to Housing</a:t>
            </a:r>
          </a:p>
          <a:p>
            <a:r>
              <a:rPr lang="en-US" dirty="0" smtClean="0"/>
              <a:t>Focus is Housing-assessing/overcoming barriers</a:t>
            </a:r>
          </a:p>
          <a:p>
            <a:r>
              <a:rPr lang="en-US" dirty="0" smtClean="0"/>
              <a:t>Focus on increasing income</a:t>
            </a:r>
          </a:p>
          <a:p>
            <a:r>
              <a:rPr lang="en-US" dirty="0" smtClean="0"/>
              <a:t>Flexible funding-subsidy depth will vary by household</a:t>
            </a:r>
          </a:p>
          <a:p>
            <a:r>
              <a:rPr lang="en-US" dirty="0" smtClean="0"/>
              <a:t>Flexible term-three months to two years</a:t>
            </a:r>
          </a:p>
          <a:p>
            <a:r>
              <a:rPr lang="en-US" dirty="0" smtClean="0"/>
              <a:t>Reassessments-every three months</a:t>
            </a:r>
            <a:endParaRPr lang="en-US" dirty="0"/>
          </a:p>
        </p:txBody>
      </p:sp>
    </p:spTree>
    <p:extLst>
      <p:ext uri="{BB962C8B-B14F-4D97-AF65-F5344CB8AC3E}">
        <p14:creationId xmlns:p14="http://schemas.microsoft.com/office/powerpoint/2010/main" val="874654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Rapid Re-Housing - Financial Assistance  </a:t>
            </a:r>
            <a:endParaRPr lang="en-US" dirty="0"/>
          </a:p>
        </p:txBody>
      </p:sp>
      <p:sp>
        <p:nvSpPr>
          <p:cNvPr id="3" name="Content Placeholder 2"/>
          <p:cNvSpPr>
            <a:spLocks noGrp="1"/>
          </p:cNvSpPr>
          <p:nvPr>
            <p:ph sz="quarter" idx="1"/>
          </p:nvPr>
        </p:nvSpPr>
        <p:spPr>
          <a:xfrm>
            <a:off x="609600" y="1676400"/>
            <a:ext cx="8226552" cy="5181600"/>
          </a:xfrm>
        </p:spPr>
        <p:txBody>
          <a:bodyPr>
            <a:normAutofit/>
          </a:bodyPr>
          <a:lstStyle/>
          <a:p>
            <a:r>
              <a:rPr lang="en-US" dirty="0" smtClean="0"/>
              <a:t>Rental Subsidy </a:t>
            </a:r>
          </a:p>
          <a:p>
            <a:r>
              <a:rPr lang="en-US" dirty="0" smtClean="0"/>
              <a:t>Security Deposit Payments</a:t>
            </a:r>
          </a:p>
          <a:p>
            <a:r>
              <a:rPr lang="en-US" dirty="0" smtClean="0"/>
              <a:t>Utility Deposit</a:t>
            </a:r>
          </a:p>
          <a:p>
            <a:r>
              <a:rPr lang="en-US" dirty="0" smtClean="0"/>
              <a:t>Utility Payment Assistance</a:t>
            </a:r>
          </a:p>
          <a:p>
            <a:r>
              <a:rPr lang="en-US" dirty="0"/>
              <a:t>Moving Costs </a:t>
            </a:r>
            <a:r>
              <a:rPr lang="en-US" sz="1800" dirty="0" smtClean="0"/>
              <a:t>(e.g. moving company, short term storage)</a:t>
            </a:r>
          </a:p>
          <a:p>
            <a:r>
              <a:rPr lang="en-US" dirty="0" smtClean="0"/>
              <a:t>Motel/Hotel/Emergency Housing</a:t>
            </a:r>
          </a:p>
          <a:p>
            <a:r>
              <a:rPr lang="en-US" dirty="0" smtClean="0"/>
              <a:t>Housing Search</a:t>
            </a:r>
          </a:p>
          <a:p>
            <a:r>
              <a:rPr lang="en-US" dirty="0" smtClean="0"/>
              <a:t>Furniture/Household items</a:t>
            </a:r>
          </a:p>
          <a:p>
            <a:pPr marL="0" indent="0">
              <a:buNone/>
            </a:pPr>
            <a:endParaRPr lang="en-US" sz="3000" dirty="0" smtClean="0"/>
          </a:p>
          <a:p>
            <a:pPr marL="0" indent="0">
              <a:buNone/>
            </a:pPr>
            <a:endParaRPr lang="en-US" sz="3000" dirty="0" smtClean="0"/>
          </a:p>
          <a:p>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197BA84F-717C-4792-8D4B-F318FD3B610A}" type="slidenum">
              <a:rPr lang="en-US" smtClean="0"/>
              <a:t>7</a:t>
            </a:fld>
            <a:endParaRPr lang="en-US" dirty="0"/>
          </a:p>
        </p:txBody>
      </p:sp>
    </p:spTree>
    <p:extLst>
      <p:ext uri="{BB962C8B-B14F-4D97-AF65-F5344CB8AC3E}">
        <p14:creationId xmlns:p14="http://schemas.microsoft.com/office/powerpoint/2010/main" val="1459632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Rapid Re-Housing – Housing Search</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197BA84F-717C-4792-8D4B-F318FD3B610A}" type="slidenum">
              <a:rPr lang="en-US" smtClean="0"/>
              <a:t>8</a:t>
            </a:fld>
            <a:endParaRPr lang="en-US" dirty="0"/>
          </a:p>
        </p:txBody>
      </p:sp>
      <p:sp>
        <p:nvSpPr>
          <p:cNvPr id="4" name="Content Placeholder 3"/>
          <p:cNvSpPr>
            <a:spLocks noGrp="1"/>
          </p:cNvSpPr>
          <p:nvPr>
            <p:ph sz="quarter" idx="1"/>
          </p:nvPr>
        </p:nvSpPr>
        <p:spPr/>
        <p:txBody>
          <a:bodyPr/>
          <a:lstStyle/>
          <a:p>
            <a:r>
              <a:rPr lang="en-US" dirty="0" smtClean="0"/>
              <a:t>Collaborative efforts between family and housing team</a:t>
            </a:r>
          </a:p>
          <a:p>
            <a:r>
              <a:rPr lang="en-US" dirty="0" smtClean="0"/>
              <a:t>Realistic housing choice and vision</a:t>
            </a:r>
          </a:p>
          <a:p>
            <a:r>
              <a:rPr lang="en-US" dirty="0" smtClean="0"/>
              <a:t>Mediation and outreach to landlords</a:t>
            </a:r>
          </a:p>
          <a:p>
            <a:r>
              <a:rPr lang="en-US" dirty="0" smtClean="0"/>
              <a:t>Assistance understanding leases</a:t>
            </a:r>
          </a:p>
          <a:p>
            <a:r>
              <a:rPr lang="en-US" dirty="0" smtClean="0"/>
              <a:t>Making moving arrangements</a:t>
            </a:r>
          </a:p>
          <a:p>
            <a:r>
              <a:rPr lang="en-US" dirty="0" smtClean="0"/>
              <a:t>Understanding what it means to be a responsible tenant</a:t>
            </a:r>
            <a:endParaRPr lang="en-US" dirty="0"/>
          </a:p>
        </p:txBody>
      </p:sp>
    </p:spTree>
    <p:extLst>
      <p:ext uri="{BB962C8B-B14F-4D97-AF65-F5344CB8AC3E}">
        <p14:creationId xmlns:p14="http://schemas.microsoft.com/office/powerpoint/2010/main" val="3034158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Coordination</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197BA84F-717C-4792-8D4B-F318FD3B610A}" type="slidenum">
              <a:rPr lang="en-US" smtClean="0"/>
              <a:t>9</a:t>
            </a:fld>
            <a:endParaRPr lang="en-US" dirty="0"/>
          </a:p>
        </p:txBody>
      </p:sp>
      <p:sp>
        <p:nvSpPr>
          <p:cNvPr id="4" name="Content Placeholder 3"/>
          <p:cNvSpPr>
            <a:spLocks noGrp="1"/>
          </p:cNvSpPr>
          <p:nvPr>
            <p:ph sz="quarter" idx="1"/>
          </p:nvPr>
        </p:nvSpPr>
        <p:spPr/>
        <p:txBody>
          <a:bodyPr>
            <a:normAutofit/>
          </a:bodyPr>
          <a:lstStyle/>
          <a:p>
            <a:r>
              <a:rPr lang="en-US" dirty="0" smtClean="0"/>
              <a:t>Collaborative efforts between family, Family Stabilization staff and Housing Team</a:t>
            </a:r>
          </a:p>
          <a:p>
            <a:r>
              <a:rPr lang="en-US" dirty="0" smtClean="0"/>
              <a:t>Housing Team is co-located in the Employment Services Center </a:t>
            </a:r>
          </a:p>
          <a:p>
            <a:r>
              <a:rPr lang="en-US" dirty="0" smtClean="0"/>
              <a:t>Developing, securing and coordinating participants services</a:t>
            </a:r>
          </a:p>
          <a:p>
            <a:r>
              <a:rPr lang="en-US" dirty="0" smtClean="0"/>
              <a:t>Referrals e.g. financial/credit counseling, legal services</a:t>
            </a:r>
          </a:p>
          <a:p>
            <a:r>
              <a:rPr lang="en-US" dirty="0" smtClean="0"/>
              <a:t>Assuring program participants rights are protected</a:t>
            </a:r>
            <a:endParaRPr lang="en-US" dirty="0"/>
          </a:p>
        </p:txBody>
      </p:sp>
    </p:spTree>
    <p:extLst>
      <p:ext uri="{BB962C8B-B14F-4D97-AF65-F5344CB8AC3E}">
        <p14:creationId xmlns:p14="http://schemas.microsoft.com/office/powerpoint/2010/main" val="152746817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2416</TotalTime>
  <Words>2048</Words>
  <Application>Microsoft Office PowerPoint</Application>
  <PresentationFormat>On-screen Show (4:3)</PresentationFormat>
  <Paragraphs>199</Paragraphs>
  <Slides>14</Slides>
  <Notes>8</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Median</vt:lpstr>
      <vt:lpstr>CalWORKs Housing Support Program (HSP) February 26, 2015 RAFAELA Perez &amp; Jason Blair </vt:lpstr>
      <vt:lpstr>Target Population</vt:lpstr>
      <vt:lpstr>Homelessness Defined</vt:lpstr>
      <vt:lpstr>Program Design–Rapid Re-Housing</vt:lpstr>
      <vt:lpstr>Program Flow</vt:lpstr>
      <vt:lpstr>Rapid Re-Housing-Key Components</vt:lpstr>
      <vt:lpstr>Rapid Re-Housing - Financial Assistance  </vt:lpstr>
      <vt:lpstr>Rapid Re-Housing – Housing Search</vt:lpstr>
      <vt:lpstr>Service Coordination</vt:lpstr>
      <vt:lpstr>Challenges</vt:lpstr>
      <vt:lpstr>Highlights</vt:lpstr>
      <vt:lpstr>Martha’s Family</vt:lpstr>
      <vt:lpstr>Media Release</vt:lpstr>
      <vt:lpstr>Media Release</vt:lpstr>
    </vt:vector>
  </TitlesOfParts>
  <Company>County of Santa Clara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CalWORKs Housing Support Program</dc:title>
  <dc:creator>Brian Ho</dc:creator>
  <cp:lastModifiedBy>Rafaela</cp:lastModifiedBy>
  <cp:revision>213</cp:revision>
  <dcterms:created xsi:type="dcterms:W3CDTF">2015-01-21T16:29:31Z</dcterms:created>
  <dcterms:modified xsi:type="dcterms:W3CDTF">2015-02-24T18:11:48Z</dcterms:modified>
</cp:coreProperties>
</file>