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6" r:id="rId2"/>
    <p:sldId id="265" r:id="rId3"/>
    <p:sldId id="267" r:id="rId4"/>
    <p:sldId id="268" r:id="rId5"/>
    <p:sldId id="269" r:id="rId6"/>
    <p:sldId id="270" r:id="rId7"/>
    <p:sldId id="259" r:id="rId8"/>
    <p:sldId id="260" r:id="rId9"/>
    <p:sldId id="261" r:id="rId10"/>
    <p:sldId id="258" r:id="rId11"/>
    <p:sldId id="257" r:id="rId12"/>
    <p:sldId id="272" r:id="rId13"/>
    <p:sldId id="262" r:id="rId14"/>
    <p:sldId id="263" r:id="rId15"/>
    <p:sldId id="274" r:id="rId16"/>
    <p:sldId id="276" r:id="rId17"/>
    <p:sldId id="264" r:id="rId18"/>
    <p:sldId id="271"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9255" autoAdjust="0"/>
  </p:normalViewPr>
  <p:slideViewPr>
    <p:cSldViewPr snapToGrid="0">
      <p:cViewPr varScale="1">
        <p:scale>
          <a:sx n="80" d="100"/>
          <a:sy n="80"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61A25-A6AA-4829-A989-368E044F8DB0}" type="datetimeFigureOut">
              <a:rPr lang="en-US" smtClean="0"/>
              <a:t>11/25/2014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C7C04-52B5-465D-9275-235258F336C5}" type="slidenum">
              <a:rPr lang="en-US" smtClean="0"/>
              <a:t>‹#›</a:t>
            </a:fld>
            <a:endParaRPr lang="en-US"/>
          </a:p>
        </p:txBody>
      </p:sp>
    </p:spTree>
    <p:extLst>
      <p:ext uri="{BB962C8B-B14F-4D97-AF65-F5344CB8AC3E}">
        <p14:creationId xmlns:p14="http://schemas.microsoft.com/office/powerpoint/2010/main" val="197085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a:t>
            </a:fld>
            <a:endParaRPr lang="en-US"/>
          </a:p>
        </p:txBody>
      </p:sp>
    </p:spTree>
    <p:extLst>
      <p:ext uri="{BB962C8B-B14F-4D97-AF65-F5344CB8AC3E}">
        <p14:creationId xmlns:p14="http://schemas.microsoft.com/office/powerpoint/2010/main" val="413301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 jobs</a:t>
            </a:r>
            <a:r>
              <a:rPr lang="en-US" sz="1200" baseline="0" dirty="0" smtClean="0"/>
              <a:t> </a:t>
            </a:r>
            <a:r>
              <a:rPr lang="en-US" sz="1200" dirty="0" smtClean="0"/>
              <a:t>in Ventura County, some in L.A. County. Agreed to develop a service plan, fund and provide phone follow up to help determine 4-6 month housing stability.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Expenses are exceeding income by more than $500/mo. When rent is calculated into budget.</a:t>
            </a:r>
          </a:p>
        </p:txBody>
      </p:sp>
      <p:sp>
        <p:nvSpPr>
          <p:cNvPr id="4" name="Slide Number Placeholder 3"/>
          <p:cNvSpPr>
            <a:spLocks noGrp="1"/>
          </p:cNvSpPr>
          <p:nvPr>
            <p:ph type="sldNum" sz="quarter" idx="10"/>
          </p:nvPr>
        </p:nvSpPr>
        <p:spPr/>
        <p:txBody>
          <a:bodyPr/>
          <a:lstStyle/>
          <a:p>
            <a:fld id="{334C7C04-52B5-465D-9275-235258F336C5}" type="slidenum">
              <a:rPr lang="en-US" smtClean="0"/>
              <a:t>14</a:t>
            </a:fld>
            <a:endParaRPr lang="en-US"/>
          </a:p>
        </p:txBody>
      </p:sp>
    </p:spTree>
    <p:extLst>
      <p:ext uri="{BB962C8B-B14F-4D97-AF65-F5344CB8AC3E}">
        <p14:creationId xmlns:p14="http://schemas.microsoft.com/office/powerpoint/2010/main" val="378063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elaborate on the HMIS system and the excel spreadsheet used for data tracking.</a:t>
            </a:r>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15</a:t>
            </a:fld>
            <a:endParaRPr lang="en-US"/>
          </a:p>
        </p:txBody>
      </p:sp>
    </p:spTree>
    <p:extLst>
      <p:ext uri="{BB962C8B-B14F-4D97-AF65-F5344CB8AC3E}">
        <p14:creationId xmlns:p14="http://schemas.microsoft.com/office/powerpoint/2010/main" val="350223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Ventura County has a large farmworker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businesses/vendors have provided discounted rates to assist clients in obtaining household items that ensure their housing if safe, secure, and habitable.</a:t>
            </a:r>
          </a:p>
          <a:p>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17</a:t>
            </a:fld>
            <a:endParaRPr lang="en-US"/>
          </a:p>
        </p:txBody>
      </p:sp>
    </p:spTree>
    <p:extLst>
      <p:ext uri="{BB962C8B-B14F-4D97-AF65-F5344CB8AC3E}">
        <p14:creationId xmlns:p14="http://schemas.microsoft.com/office/powerpoint/2010/main" val="218285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ADF5E-D689-4934-BFC9-05344BACAC9C}" type="slidenum">
              <a:rPr lang="en-US" altLang="en-US"/>
              <a:pPr/>
              <a:t>3</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dirty="0"/>
              <a:t>Habitable = buying refrigerator, stove/microwave, and/or beds if not provided by the landlord.</a:t>
            </a:r>
          </a:p>
        </p:txBody>
      </p:sp>
    </p:spTree>
    <p:extLst>
      <p:ext uri="{BB962C8B-B14F-4D97-AF65-F5344CB8AC3E}">
        <p14:creationId xmlns:p14="http://schemas.microsoft.com/office/powerpoint/2010/main" val="257918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A70B9-9BF9-4D18-B7FC-2A569F7DC800}" type="slidenum">
              <a:rPr lang="en-US" altLang="en-US"/>
              <a:pPr/>
              <a:t>4</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114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 referral forms and screening tool.</a:t>
            </a:r>
            <a:r>
              <a:rPr lang="en-US" baseline="0" dirty="0" smtClean="0"/>
              <a:t>  </a:t>
            </a:r>
          </a:p>
          <a:p>
            <a:r>
              <a:rPr lang="en-US" baseline="0" dirty="0" smtClean="0"/>
              <a:t>56-03-335</a:t>
            </a:r>
          </a:p>
          <a:p>
            <a:r>
              <a:rPr lang="en-US" baseline="0" dirty="0" smtClean="0"/>
              <a:t>56-03-336</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6</a:t>
            </a:fld>
            <a:endParaRPr lang="en-US"/>
          </a:p>
        </p:txBody>
      </p:sp>
    </p:spTree>
    <p:extLst>
      <p:ext uri="{BB962C8B-B14F-4D97-AF65-F5344CB8AC3E}">
        <p14:creationId xmlns:p14="http://schemas.microsoft.com/office/powerpoint/2010/main" val="333274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400" indent="-533400"/>
            <a:r>
              <a:rPr lang="en-US" altLang="en-US" sz="2600" dirty="0" smtClean="0"/>
              <a:t>Recipients must be explained that engagement in the CHSP plan will require extensive case management by the AFS HSSW that include questioning:</a:t>
            </a:r>
          </a:p>
          <a:p>
            <a:pPr marL="952500" lvl="1" indent="-495300">
              <a:buFont typeface="Wingdings" panose="05000000000000000000" pitchFamily="2" charset="2"/>
              <a:buAutoNum type="arabicPeriod"/>
            </a:pPr>
            <a:r>
              <a:rPr lang="en-US" altLang="en-US" sz="2400" dirty="0" smtClean="0"/>
              <a:t>Monthly Finances; </a:t>
            </a:r>
          </a:p>
          <a:p>
            <a:pPr marL="952500" lvl="1" indent="-495300">
              <a:buFont typeface="Wingdings" panose="05000000000000000000" pitchFamily="2" charset="2"/>
              <a:buAutoNum type="arabicPeriod"/>
            </a:pPr>
            <a:r>
              <a:rPr lang="en-US" altLang="en-US" sz="2400" dirty="0" smtClean="0"/>
              <a:t>Credit History;</a:t>
            </a:r>
          </a:p>
          <a:p>
            <a:pPr marL="952500" lvl="1" indent="-495300">
              <a:buFont typeface="Wingdings" panose="05000000000000000000" pitchFamily="2" charset="2"/>
              <a:buAutoNum type="arabicPeriod"/>
            </a:pPr>
            <a:r>
              <a:rPr lang="en-US" altLang="en-US" sz="2400" dirty="0" smtClean="0"/>
              <a:t>Mental Health Issues;</a:t>
            </a:r>
          </a:p>
          <a:p>
            <a:pPr marL="952500" lvl="1" indent="-495300">
              <a:buFont typeface="Wingdings" panose="05000000000000000000" pitchFamily="2" charset="2"/>
              <a:buAutoNum type="arabicPeriod"/>
            </a:pPr>
            <a:r>
              <a:rPr lang="en-US" altLang="en-US" sz="2400" dirty="0" smtClean="0"/>
              <a:t>Substance Abuse; </a:t>
            </a:r>
          </a:p>
          <a:p>
            <a:pPr marL="952500" lvl="1" indent="-495300">
              <a:buFont typeface="Wingdings" panose="05000000000000000000" pitchFamily="2" charset="2"/>
              <a:buAutoNum type="arabicPeriod"/>
            </a:pPr>
            <a:r>
              <a:rPr lang="en-US" altLang="en-US" sz="2400" dirty="0" smtClean="0"/>
              <a:t>Criminal History; and </a:t>
            </a:r>
          </a:p>
          <a:p>
            <a:pPr marL="952500" lvl="1" indent="-495300">
              <a:buFont typeface="Wingdings" panose="05000000000000000000" pitchFamily="2" charset="2"/>
              <a:buAutoNum type="arabicPeriod"/>
            </a:pPr>
            <a:r>
              <a:rPr lang="en-US" altLang="en-US" sz="2400" dirty="0" smtClean="0"/>
              <a:t>Any other personal issue that may affect their housing situation/stability. </a:t>
            </a:r>
          </a:p>
          <a:p>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8</a:t>
            </a:fld>
            <a:endParaRPr lang="en-US"/>
          </a:p>
        </p:txBody>
      </p:sp>
    </p:spTree>
    <p:extLst>
      <p:ext uri="{BB962C8B-B14F-4D97-AF65-F5344CB8AC3E}">
        <p14:creationId xmlns:p14="http://schemas.microsoft.com/office/powerpoint/2010/main" val="218855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do not include future</a:t>
            </a:r>
            <a:r>
              <a:rPr lang="en-US" baseline="0" dirty="0" smtClean="0"/>
              <a:t> monthly subsidy for recently approved households. Will evaluate on a month to month basis.</a:t>
            </a:r>
          </a:p>
          <a:p>
            <a:r>
              <a:rPr lang="en-US" baseline="0" dirty="0" smtClean="0"/>
              <a:t>Funds are issued through the Non-System Determination Issuance (NSDI) in CalWIN</a:t>
            </a:r>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10</a:t>
            </a:fld>
            <a:endParaRPr lang="en-US"/>
          </a:p>
        </p:txBody>
      </p:sp>
    </p:spTree>
    <p:extLst>
      <p:ext uri="{BB962C8B-B14F-4D97-AF65-F5344CB8AC3E}">
        <p14:creationId xmlns:p14="http://schemas.microsoft.com/office/powerpoint/2010/main" val="98262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a:t>
            </a:r>
            <a:r>
              <a:rPr lang="en-US" baseline="0" dirty="0" smtClean="0"/>
              <a:t> figures include referrals from: CalWORKs case workers; general Homeless Services calls; and County HPRP inquiries.</a:t>
            </a:r>
          </a:p>
          <a:p>
            <a:r>
              <a:rPr lang="en-US" baseline="0" dirty="0" smtClean="0"/>
              <a:t>Of the pending referrals, 5 are “active” , assessments completed and in process of imminent approval. most of the others are being assisted with general housing search services, some are awaiting additional income sources, (SSI approvals; seasonal jobs, etc.).</a:t>
            </a:r>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11</a:t>
            </a:fld>
            <a:endParaRPr lang="en-US"/>
          </a:p>
        </p:txBody>
      </p:sp>
    </p:spTree>
    <p:extLst>
      <p:ext uri="{BB962C8B-B14F-4D97-AF65-F5344CB8AC3E}">
        <p14:creationId xmlns:p14="http://schemas.microsoft.com/office/powerpoint/2010/main" val="161621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a:t>
            </a:r>
            <a:r>
              <a:rPr lang="en-US" baseline="0" dirty="0" smtClean="0"/>
              <a:t> figures include referrals from: Cal Works case workers; general Homeless Services calls; and County HPRP inquiries.</a:t>
            </a:r>
          </a:p>
          <a:p>
            <a:r>
              <a:rPr lang="en-US" baseline="0" dirty="0" smtClean="0"/>
              <a:t>Of the pending referrals, 5 are “active” , assessments completed and in process of imminent approval. most of the others are being assisted with general housing search services, some are awaiting additional income sources, (SSI approvals; seasonal jobs, etc.).</a:t>
            </a:r>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12</a:t>
            </a:fld>
            <a:endParaRPr lang="en-US"/>
          </a:p>
        </p:txBody>
      </p:sp>
    </p:spTree>
    <p:extLst>
      <p:ext uri="{BB962C8B-B14F-4D97-AF65-F5344CB8AC3E}">
        <p14:creationId xmlns:p14="http://schemas.microsoft.com/office/powerpoint/2010/main" val="21055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HSSW:  Some clients lack ability to efficiently &amp; appropriately seek housing. SW’s lack time to provide in person searches w/ </a:t>
            </a:r>
            <a:r>
              <a:rPr lang="en-US" dirty="0" err="1" smtClean="0"/>
              <a:t>clt</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Mandatory</a:t>
            </a:r>
            <a:r>
              <a:rPr lang="en-US" baseline="0" dirty="0" smtClean="0"/>
              <a:t> </a:t>
            </a:r>
            <a:r>
              <a:rPr lang="en-US" dirty="0" smtClean="0"/>
              <a:t>CalWIN</a:t>
            </a:r>
            <a:r>
              <a:rPr lang="en-US" baseline="0" dirty="0" smtClean="0"/>
              <a:t> Entries:  Case Special Indicator of “CHSP” and case comments of CHSP Referred, CHSP Not Eligible, CHSP Funded, CHSP Stability Housed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Homeless</a:t>
            </a:r>
            <a:r>
              <a:rPr lang="en-US" baseline="0" dirty="0" smtClean="0"/>
              <a:t> Prevention:  </a:t>
            </a:r>
            <a:r>
              <a:rPr lang="en-US" dirty="0" smtClean="0"/>
              <a:t>Have turned several away or funded with ESG or local dollars if &amp; when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possible better definition of “court ordered eviction”. Do legal 3 day notices, which begin the court ordered process 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4C7C04-52B5-465D-9275-235258F336C5}" type="slidenum">
              <a:rPr lang="en-US" smtClean="0"/>
              <a:t>13</a:t>
            </a:fld>
            <a:endParaRPr lang="en-US"/>
          </a:p>
        </p:txBody>
      </p:sp>
    </p:spTree>
    <p:extLst>
      <p:ext uri="{BB962C8B-B14F-4D97-AF65-F5344CB8AC3E}">
        <p14:creationId xmlns:p14="http://schemas.microsoft.com/office/powerpoint/2010/main" val="34588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30232F-7A29-470B-9EAD-E60A755DDAF0}"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C5F52DA-252B-4C47-9FDB-634CCB2A8825}" type="datetime1">
              <a:rPr lang="en-US" smtClean="0"/>
              <a:t>11/25/2014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CA88F-A350-4DAD-A890-E21A4ABEAC92}"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0F8F6F-F7CD-42B9-ABF5-7913FAD6962A}"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C4CD9A-E9DB-4CF7-9BD3-980FD3007AB2}"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7366F-038E-4C07-8088-391983ADAE8C}"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C500A-8BA0-4D04-A7B6-D186214FE0A8}"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8D9E1-D899-4D2B-8FCC-231815A4BEE0}"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5A615D-937C-4257-B64F-57EB0415D2D6}"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53DDDC-FAC2-4E65-A742-FC3D6FEB2D6C}"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BE547-551A-4DB0-9E39-C059DD7EC56F}" type="datetime1">
              <a:rPr lang="en-US" smtClean="0"/>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84E2DB-A01C-4678-A81C-024F7EA94067}" type="datetime1">
              <a:rPr lang="en-US" smtClean="0"/>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CA95F0-0164-41FE-B919-DE738DF80FA4}" type="datetime1">
              <a:rPr lang="en-US" smtClean="0"/>
              <a:t>11/25/2014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C26DBD-8FD6-4708-9DE8-07DF6621AB00}" type="datetime1">
              <a:rPr lang="en-US" smtClean="0"/>
              <a:t>11/25/2014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284D8-408F-46E7-89BD-26E3AA0479BC}" type="datetime1">
              <a:rPr lang="en-US" smtClean="0"/>
              <a:t>11/25/2014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DA99D-04F4-4341-A280-24135CC03B78}" type="datetime1">
              <a:rPr lang="en-US" smtClean="0"/>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41F76-5676-4801-A7CE-FC675B91CC24}" type="datetime1">
              <a:rPr lang="en-US" smtClean="0"/>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D012DE9-E2C9-43AB-9533-550316C3079A}" type="datetime1">
              <a:rPr lang="en-US" smtClean="0"/>
              <a:t>11/25/2014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685799"/>
            <a:ext cx="10190746" cy="2971801"/>
          </a:xfrm>
        </p:spPr>
        <p:txBody>
          <a:bodyPr>
            <a:normAutofit fontScale="90000"/>
          </a:bodyPr>
          <a:lstStyle/>
          <a:p>
            <a:pPr algn="ctr"/>
            <a:r>
              <a:rPr lang="en-US" sz="4000" b="1" dirty="0" smtClean="0"/>
              <a:t>Ventura county </a:t>
            </a:r>
            <a:br>
              <a:rPr lang="en-US" sz="4000" b="1" dirty="0" smtClean="0"/>
            </a:br>
            <a:r>
              <a:rPr lang="en-US" sz="4000" b="1" dirty="0" smtClean="0"/>
              <a:t>CalWORKs Housing Support Program</a:t>
            </a:r>
            <a:br>
              <a:rPr lang="en-US" sz="4000" b="1" dirty="0" smtClean="0"/>
            </a:br>
            <a:r>
              <a:rPr lang="en-US" sz="4000" b="1" dirty="0"/>
              <a:t> </a:t>
            </a:r>
            <a:r>
              <a:rPr lang="en-US" sz="4000" b="1" dirty="0" smtClean="0"/>
              <a:t>(</a:t>
            </a:r>
            <a:r>
              <a:rPr lang="en-US" sz="4000" b="1" cap="none" dirty="0" smtClean="0"/>
              <a:t>CHSP) </a:t>
            </a:r>
            <a:br>
              <a:rPr lang="en-US" sz="4000" b="1" cap="none" dirty="0" smtClean="0"/>
            </a:br>
            <a:r>
              <a:rPr lang="en-US" sz="4000" b="1" dirty="0" smtClean="0"/>
              <a:t>report</a:t>
            </a:r>
            <a:r>
              <a:rPr lang="en-US" sz="4400" b="1" dirty="0" smtClean="0"/>
              <a:t>	</a:t>
            </a:r>
            <a:r>
              <a:rPr lang="en-US" b="1" dirty="0" smtClean="0"/>
              <a:t/>
            </a:r>
            <a:br>
              <a:rPr lang="en-US" b="1" dirty="0" smtClean="0"/>
            </a:br>
            <a:r>
              <a:rPr lang="en-US" sz="3100" b="1" dirty="0" smtClean="0"/>
              <a:t>December 2014</a:t>
            </a:r>
            <a:endParaRPr lang="en-US" sz="3100" b="1" dirty="0"/>
          </a:p>
        </p:txBody>
      </p:sp>
      <p:sp>
        <p:nvSpPr>
          <p:cNvPr id="3" name="Subtitle 2"/>
          <p:cNvSpPr>
            <a:spLocks noGrp="1"/>
          </p:cNvSpPr>
          <p:nvPr>
            <p:ph type="subTitle" idx="1"/>
          </p:nvPr>
        </p:nvSpPr>
        <p:spPr/>
        <p:txBody>
          <a:bodyPr/>
          <a:lstStyle/>
          <a:p>
            <a:r>
              <a:rPr lang="en-US" dirty="0" smtClean="0">
                <a:solidFill>
                  <a:schemeClr val="bg1"/>
                </a:solidFill>
              </a:rPr>
              <a:t>Presented by: </a:t>
            </a:r>
          </a:p>
          <a:p>
            <a:r>
              <a:rPr lang="en-US" dirty="0" smtClean="0">
                <a:solidFill>
                  <a:schemeClr val="bg1"/>
                </a:solidFill>
              </a:rPr>
              <a:t>Chris Russell, Supervising Social Worker, Homeless Services Program  </a:t>
            </a:r>
          </a:p>
          <a:p>
            <a:r>
              <a:rPr lang="en-US" dirty="0" smtClean="0">
                <a:solidFill>
                  <a:schemeClr val="bg1"/>
                </a:solidFill>
              </a:rPr>
              <a:t>Maria Maestro, CalWORKs Program Analyst</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9440562" y="4222286"/>
            <a:ext cx="1762897" cy="1783884"/>
          </a:xfrm>
          <a:prstGeom prst="ellipse">
            <a:avLst/>
          </a:prstGeom>
          <a:ln>
            <a:noFill/>
          </a:ln>
          <a:effectLst>
            <a:softEdge rad="112500"/>
          </a:effectLst>
        </p:spPr>
      </p:pic>
    </p:spTree>
    <p:extLst>
      <p:ext uri="{BB962C8B-B14F-4D97-AF65-F5344CB8AC3E}">
        <p14:creationId xmlns:p14="http://schemas.microsoft.com/office/powerpoint/2010/main" val="291603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 to date</a:t>
            </a:r>
            <a:endParaRPr lang="en-US" dirty="0"/>
          </a:p>
        </p:txBody>
      </p:sp>
      <p:sp>
        <p:nvSpPr>
          <p:cNvPr id="3" name="Content Placeholder 2"/>
          <p:cNvSpPr>
            <a:spLocks noGrp="1"/>
          </p:cNvSpPr>
          <p:nvPr>
            <p:ph idx="1"/>
          </p:nvPr>
        </p:nvSpPr>
        <p:spPr>
          <a:xfrm>
            <a:off x="684211" y="393700"/>
            <a:ext cx="9566693" cy="4508499"/>
          </a:xfrm>
        </p:spPr>
        <p:txBody>
          <a:bodyPr>
            <a:normAutofit fontScale="32500" lnSpcReduction="20000"/>
          </a:bodyPr>
          <a:lstStyle/>
          <a:p>
            <a:endParaRPr lang="en-US" dirty="0" smtClean="0"/>
          </a:p>
          <a:p>
            <a:endParaRPr lang="en-US" dirty="0"/>
          </a:p>
          <a:p>
            <a:endParaRPr lang="en-US" sz="5000" b="1" dirty="0" smtClean="0"/>
          </a:p>
          <a:p>
            <a:r>
              <a:rPr lang="en-US" sz="6800" dirty="0" smtClean="0">
                <a:solidFill>
                  <a:schemeClr val="bg1"/>
                </a:solidFill>
              </a:rPr>
              <a:t>Rental Assistance = </a:t>
            </a:r>
            <a:r>
              <a:rPr lang="en-US" sz="6800" dirty="0">
                <a:solidFill>
                  <a:schemeClr val="bg1"/>
                </a:solidFill>
              </a:rPr>
              <a:t>$</a:t>
            </a:r>
            <a:r>
              <a:rPr lang="en-US" sz="6800" dirty="0" smtClean="0">
                <a:solidFill>
                  <a:schemeClr val="bg1"/>
                </a:solidFill>
              </a:rPr>
              <a:t>6032 </a:t>
            </a:r>
            <a:r>
              <a:rPr lang="en-US" sz="6800" dirty="0">
                <a:solidFill>
                  <a:schemeClr val="bg1"/>
                </a:solidFill>
              </a:rPr>
              <a:t>(deposits &amp; monthly rental payments) </a:t>
            </a:r>
          </a:p>
          <a:p>
            <a:pPr marL="0" indent="0">
              <a:buNone/>
            </a:pPr>
            <a:endParaRPr lang="en-US" sz="3700" dirty="0">
              <a:solidFill>
                <a:schemeClr val="bg1"/>
              </a:solidFill>
            </a:endParaRPr>
          </a:p>
          <a:p>
            <a:r>
              <a:rPr lang="en-US" sz="6800" dirty="0" smtClean="0">
                <a:solidFill>
                  <a:schemeClr val="bg1"/>
                </a:solidFill>
              </a:rPr>
              <a:t>Refrigerators = $1145</a:t>
            </a:r>
          </a:p>
          <a:p>
            <a:endParaRPr lang="en-US" sz="3700" dirty="0" smtClean="0">
              <a:solidFill>
                <a:schemeClr val="bg1"/>
              </a:solidFill>
            </a:endParaRPr>
          </a:p>
          <a:p>
            <a:r>
              <a:rPr lang="en-US" sz="6800" dirty="0">
                <a:solidFill>
                  <a:schemeClr val="bg1"/>
                </a:solidFill>
              </a:rPr>
              <a:t>Beds (mattress &amp; frame) = $</a:t>
            </a:r>
            <a:r>
              <a:rPr lang="en-US" sz="6800" dirty="0" smtClean="0">
                <a:solidFill>
                  <a:schemeClr val="bg1"/>
                </a:solidFill>
              </a:rPr>
              <a:t>1350</a:t>
            </a:r>
          </a:p>
          <a:p>
            <a:endParaRPr lang="en-US" sz="3700" dirty="0">
              <a:solidFill>
                <a:schemeClr val="bg1"/>
              </a:solidFill>
            </a:endParaRPr>
          </a:p>
          <a:p>
            <a:r>
              <a:rPr lang="en-US" sz="6800" dirty="0" smtClean="0">
                <a:solidFill>
                  <a:schemeClr val="bg1"/>
                </a:solidFill>
              </a:rPr>
              <a:t>Stoves &amp; Microwaves = $0.00</a:t>
            </a:r>
          </a:p>
          <a:p>
            <a:endParaRPr lang="en-US" sz="3700" dirty="0">
              <a:solidFill>
                <a:schemeClr val="bg1"/>
              </a:solidFill>
            </a:endParaRPr>
          </a:p>
          <a:p>
            <a:r>
              <a:rPr lang="en-US" sz="6800" dirty="0" smtClean="0">
                <a:solidFill>
                  <a:schemeClr val="bg1"/>
                </a:solidFill>
              </a:rPr>
              <a:t>Utility Payment Assistance = $375</a:t>
            </a:r>
          </a:p>
          <a:p>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362" y="2876550"/>
            <a:ext cx="1714500" cy="1714500"/>
          </a:xfrm>
          <a:prstGeom prst="rect">
            <a:avLst/>
          </a:prstGeom>
        </p:spPr>
      </p:pic>
    </p:spTree>
    <p:extLst>
      <p:ext uri="{BB962C8B-B14F-4D97-AF65-F5344CB8AC3E}">
        <p14:creationId xmlns:p14="http://schemas.microsoft.com/office/powerpoint/2010/main" val="2693119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&amp; Figures</a:t>
            </a:r>
            <a:endParaRPr lang="en-US" dirty="0"/>
          </a:p>
        </p:txBody>
      </p:sp>
      <p:sp>
        <p:nvSpPr>
          <p:cNvPr id="3" name="Content Placeholder 2"/>
          <p:cNvSpPr>
            <a:spLocks noGrp="1"/>
          </p:cNvSpPr>
          <p:nvPr>
            <p:ph idx="1"/>
          </p:nvPr>
        </p:nvSpPr>
        <p:spPr>
          <a:xfrm>
            <a:off x="684212" y="898634"/>
            <a:ext cx="8534400" cy="5349766"/>
          </a:xfrm>
        </p:spPr>
        <p:txBody>
          <a:bodyPr>
            <a:normAutofit/>
          </a:bodyPr>
          <a:lstStyle/>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r>
              <a:rPr lang="en-US" sz="2400" dirty="0" smtClean="0">
                <a:solidFill>
                  <a:schemeClr val="bg1"/>
                </a:solidFill>
              </a:rPr>
              <a:t>Pilot Implementation September 25, 2015</a:t>
            </a:r>
          </a:p>
          <a:p>
            <a:r>
              <a:rPr lang="en-US" sz="2200" dirty="0" smtClean="0">
                <a:solidFill>
                  <a:schemeClr val="bg1"/>
                </a:solidFill>
              </a:rPr>
              <a:t>One (1) case </a:t>
            </a:r>
            <a:r>
              <a:rPr lang="en-US" sz="2200" dirty="0">
                <a:solidFill>
                  <a:schemeClr val="bg1"/>
                </a:solidFill>
              </a:rPr>
              <a:t>funded </a:t>
            </a:r>
            <a:r>
              <a:rPr lang="en-US" sz="2200" dirty="0" smtClean="0">
                <a:solidFill>
                  <a:schemeClr val="bg1"/>
                </a:solidFill>
              </a:rPr>
              <a:t>during pilot</a:t>
            </a:r>
            <a:endParaRPr lang="en-US" sz="2200" dirty="0">
              <a:solidFill>
                <a:schemeClr val="bg1"/>
              </a:solidFill>
            </a:endParaRPr>
          </a:p>
          <a:p>
            <a:pPr marL="0" indent="0">
              <a:buNone/>
            </a:pPr>
            <a:r>
              <a:rPr lang="en-US" sz="2400" dirty="0" smtClean="0">
                <a:solidFill>
                  <a:schemeClr val="bg1"/>
                </a:solidFill>
              </a:rPr>
              <a:t>Implementation date October 20, 2014</a:t>
            </a:r>
          </a:p>
          <a:p>
            <a:r>
              <a:rPr lang="en-US" sz="2200" dirty="0" smtClean="0">
                <a:solidFill>
                  <a:schemeClr val="bg1"/>
                </a:solidFill>
              </a:rPr>
              <a:t>61 unduplicated referrals received in first 30 days.</a:t>
            </a:r>
          </a:p>
          <a:p>
            <a:r>
              <a:rPr lang="en-US" sz="2200" dirty="0">
                <a:solidFill>
                  <a:schemeClr val="bg1"/>
                </a:solidFill>
              </a:rPr>
              <a:t>4</a:t>
            </a:r>
            <a:r>
              <a:rPr lang="en-US" sz="2200" dirty="0" smtClean="0">
                <a:solidFill>
                  <a:schemeClr val="bg1"/>
                </a:solidFill>
              </a:rPr>
              <a:t> households have been funded:</a:t>
            </a:r>
          </a:p>
          <a:p>
            <a:pPr lvl="1"/>
            <a:r>
              <a:rPr lang="en-US" dirty="0" smtClean="0">
                <a:solidFill>
                  <a:schemeClr val="bg1"/>
                </a:solidFill>
              </a:rPr>
              <a:t>Total of 14 persons</a:t>
            </a:r>
          </a:p>
          <a:p>
            <a:pPr lvl="2"/>
            <a:r>
              <a:rPr lang="en-US" dirty="0">
                <a:solidFill>
                  <a:schemeClr val="bg1"/>
                </a:solidFill>
              </a:rPr>
              <a:t>5</a:t>
            </a:r>
            <a:r>
              <a:rPr lang="en-US" dirty="0" smtClean="0">
                <a:solidFill>
                  <a:schemeClr val="bg1"/>
                </a:solidFill>
              </a:rPr>
              <a:t> adults</a:t>
            </a:r>
          </a:p>
          <a:p>
            <a:pPr lvl="2"/>
            <a:r>
              <a:rPr lang="en-US" dirty="0">
                <a:solidFill>
                  <a:schemeClr val="bg1"/>
                </a:solidFill>
              </a:rPr>
              <a:t>9</a:t>
            </a:r>
            <a:r>
              <a:rPr lang="en-US" dirty="0" smtClean="0">
                <a:solidFill>
                  <a:schemeClr val="bg1"/>
                </a:solidFill>
              </a:rPr>
              <a:t> children</a:t>
            </a:r>
          </a:p>
          <a:p>
            <a:endParaRPr lang="en-US" dirty="0" smtClean="0"/>
          </a:p>
          <a:p>
            <a:pPr marL="0" indent="0">
              <a:buNone/>
            </a:pPr>
            <a:endParaRPr lang="en-US" dirty="0" smtClean="0"/>
          </a:p>
          <a:p>
            <a:endParaRPr lang="en-US" dirty="0" smtClean="0"/>
          </a:p>
          <a:p>
            <a:pPr lvl="2"/>
            <a:endParaRPr lang="en-US" dirty="0"/>
          </a:p>
          <a:p>
            <a:pPr lvl="2"/>
            <a:endParaRPr lang="en-US"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253" y="898634"/>
            <a:ext cx="2102069" cy="1681655"/>
          </a:xfrm>
          <a:prstGeom prst="rect">
            <a:avLst/>
          </a:prstGeom>
          <a:ln>
            <a:noFill/>
          </a:ln>
          <a:effectLst>
            <a:softEdge rad="112500"/>
          </a:effectLst>
        </p:spPr>
      </p:pic>
    </p:spTree>
    <p:extLst>
      <p:ext uri="{BB962C8B-B14F-4D97-AF65-F5344CB8AC3E}">
        <p14:creationId xmlns:p14="http://schemas.microsoft.com/office/powerpoint/2010/main" val="2575019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&amp; Figures                             </a:t>
            </a:r>
            <a:r>
              <a:rPr lang="en-US" sz="1400" dirty="0" smtClean="0"/>
              <a:t>(cont’d)</a:t>
            </a:r>
            <a:endParaRPr lang="en-US" dirty="0"/>
          </a:p>
        </p:txBody>
      </p:sp>
      <p:sp>
        <p:nvSpPr>
          <p:cNvPr id="3" name="Content Placeholder 2"/>
          <p:cNvSpPr>
            <a:spLocks noGrp="1"/>
          </p:cNvSpPr>
          <p:nvPr>
            <p:ph idx="1"/>
          </p:nvPr>
        </p:nvSpPr>
        <p:spPr>
          <a:xfrm>
            <a:off x="684212" y="898634"/>
            <a:ext cx="8534400" cy="3324450"/>
          </a:xfrm>
        </p:spPr>
        <p:txBody>
          <a:bodyPr>
            <a:normAutofit fontScale="85000" lnSpcReduction="20000"/>
          </a:bodyPr>
          <a:lstStyle/>
          <a:p>
            <a:endParaRPr lang="en-US" dirty="0" smtClean="0">
              <a:solidFill>
                <a:schemeClr val="bg1"/>
              </a:solidFill>
            </a:endParaRPr>
          </a:p>
          <a:p>
            <a:endParaRPr lang="en-US" dirty="0">
              <a:solidFill>
                <a:schemeClr val="bg1"/>
              </a:solidFill>
            </a:endParaRPr>
          </a:p>
          <a:p>
            <a:endParaRPr lang="en-US" sz="2200" dirty="0" smtClean="0">
              <a:solidFill>
                <a:schemeClr val="bg1"/>
              </a:solidFill>
            </a:endParaRPr>
          </a:p>
          <a:p>
            <a:r>
              <a:rPr lang="en-US" sz="2600" dirty="0" smtClean="0">
                <a:solidFill>
                  <a:schemeClr val="bg1"/>
                </a:solidFill>
              </a:rPr>
              <a:t>Direct financial aid spent in first 30 days = $8903</a:t>
            </a:r>
            <a:endParaRPr lang="en-US" sz="2600" dirty="0">
              <a:solidFill>
                <a:schemeClr val="bg1"/>
              </a:solidFill>
            </a:endParaRPr>
          </a:p>
          <a:p>
            <a:pPr marL="457200" lvl="1" indent="0">
              <a:buNone/>
            </a:pPr>
            <a:r>
              <a:rPr lang="en-US" sz="2600" dirty="0" smtClean="0">
                <a:solidFill>
                  <a:schemeClr val="bg1"/>
                </a:solidFill>
              </a:rPr>
              <a:t>($2225 average per HH)</a:t>
            </a:r>
          </a:p>
          <a:p>
            <a:endParaRPr lang="en-US" sz="1500" dirty="0" smtClean="0">
              <a:solidFill>
                <a:schemeClr val="bg1"/>
              </a:solidFill>
            </a:endParaRPr>
          </a:p>
          <a:p>
            <a:r>
              <a:rPr lang="en-US" sz="2600" dirty="0" smtClean="0">
                <a:solidFill>
                  <a:schemeClr val="bg1"/>
                </a:solidFill>
              </a:rPr>
              <a:t>Average days from referral date to funding = Six (6)</a:t>
            </a:r>
          </a:p>
          <a:p>
            <a:endParaRPr lang="en-US" sz="1500" dirty="0" smtClean="0">
              <a:solidFill>
                <a:schemeClr val="bg1"/>
              </a:solidFill>
            </a:endParaRPr>
          </a:p>
          <a:p>
            <a:r>
              <a:rPr lang="en-US" sz="2600" dirty="0" smtClean="0">
                <a:solidFill>
                  <a:schemeClr val="bg1"/>
                </a:solidFill>
              </a:rPr>
              <a:t>Approximately pending referrals = 55</a:t>
            </a:r>
          </a:p>
          <a:p>
            <a:endParaRPr lang="en-US" dirty="0" smtClean="0"/>
          </a:p>
          <a:p>
            <a:pPr marL="0" indent="0">
              <a:buNone/>
            </a:pPr>
            <a:endParaRPr lang="en-US" dirty="0" smtClean="0"/>
          </a:p>
          <a:p>
            <a:endParaRPr lang="en-US" dirty="0" smtClean="0"/>
          </a:p>
          <a:p>
            <a:pPr lvl="2"/>
            <a:endParaRPr lang="en-US" dirty="0"/>
          </a:p>
          <a:p>
            <a:pPr lvl="2"/>
            <a:endParaRPr lang="en-US"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253" y="898634"/>
            <a:ext cx="2102069" cy="1681655"/>
          </a:xfrm>
          <a:prstGeom prst="rect">
            <a:avLst/>
          </a:prstGeom>
          <a:ln>
            <a:noFill/>
          </a:ln>
          <a:effectLst>
            <a:softEdge rad="112500"/>
          </a:effectLst>
        </p:spPr>
      </p:pic>
    </p:spTree>
    <p:extLst>
      <p:ext uri="{BB962C8B-B14F-4D97-AF65-F5344CB8AC3E}">
        <p14:creationId xmlns:p14="http://schemas.microsoft.com/office/powerpoint/2010/main" val="4584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challenges</a:t>
            </a:r>
            <a:endParaRPr lang="en-US" dirty="0"/>
          </a:p>
        </p:txBody>
      </p:sp>
      <p:sp>
        <p:nvSpPr>
          <p:cNvPr id="3" name="Content Placeholder 2"/>
          <p:cNvSpPr>
            <a:spLocks noGrp="1"/>
          </p:cNvSpPr>
          <p:nvPr>
            <p:ph idx="1"/>
          </p:nvPr>
        </p:nvSpPr>
        <p:spPr>
          <a:xfrm>
            <a:off x="684212" y="685800"/>
            <a:ext cx="8534400" cy="4394200"/>
          </a:xfrm>
        </p:spPr>
        <p:txBody>
          <a:bodyPr>
            <a:normAutofit/>
          </a:bodyPr>
          <a:lstStyle/>
          <a:p>
            <a:r>
              <a:rPr lang="en-US" sz="2400" dirty="0" smtClean="0">
                <a:solidFill>
                  <a:schemeClr val="bg1"/>
                </a:solidFill>
              </a:rPr>
              <a:t>Staffing Issue/Increased Workload </a:t>
            </a:r>
          </a:p>
          <a:p>
            <a:pPr lvl="1"/>
            <a:r>
              <a:rPr lang="en-US" sz="2200" dirty="0" smtClean="0">
                <a:solidFill>
                  <a:schemeClr val="bg1"/>
                </a:solidFill>
              </a:rPr>
              <a:t>Hired one F/T  Homeless Services Social Worker</a:t>
            </a:r>
          </a:p>
          <a:p>
            <a:pPr lvl="1"/>
            <a:r>
              <a:rPr lang="en-US" sz="2200" dirty="0" smtClean="0">
                <a:solidFill>
                  <a:schemeClr val="bg1"/>
                </a:solidFill>
              </a:rPr>
              <a:t>Hired one F/T clerical support (answers phones; monitors CHSP e-mail box; screens clients; enters into CalWIN)</a:t>
            </a:r>
          </a:p>
          <a:p>
            <a:r>
              <a:rPr lang="en-US" sz="2400" dirty="0" smtClean="0">
                <a:solidFill>
                  <a:schemeClr val="bg1"/>
                </a:solidFill>
              </a:rPr>
              <a:t>Training Homeless Services Social Work staff in programmatic differences: CHSP vs. ESG vs. HPRP (both in regulation &amp; HMIS data entry)</a:t>
            </a:r>
          </a:p>
          <a:p>
            <a:r>
              <a:rPr lang="en-US" sz="2400" dirty="0" smtClean="0">
                <a:solidFill>
                  <a:schemeClr val="bg1"/>
                </a:solidFill>
              </a:rPr>
              <a:t>Inability to fund “Homelessness Prevention” </a:t>
            </a:r>
          </a:p>
          <a:p>
            <a:pPr marL="457200" lvl="1" indent="0">
              <a:buNone/>
            </a:pPr>
            <a:endParaRPr lang="en-US" dirty="0" smtClean="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738089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t>
            </a:r>
            <a:r>
              <a:rPr lang="en-US" dirty="0" smtClean="0"/>
              <a:t>challenges                </a:t>
            </a:r>
            <a:r>
              <a:rPr lang="en-US" sz="1400" dirty="0" smtClean="0"/>
              <a:t>(Cont’d)</a:t>
            </a:r>
            <a:endParaRPr lang="en-US" sz="1400" dirty="0"/>
          </a:p>
        </p:txBody>
      </p:sp>
      <p:sp>
        <p:nvSpPr>
          <p:cNvPr id="3" name="Content Placeholder 2"/>
          <p:cNvSpPr>
            <a:spLocks noGrp="1"/>
          </p:cNvSpPr>
          <p:nvPr>
            <p:ph idx="1"/>
          </p:nvPr>
        </p:nvSpPr>
        <p:spPr>
          <a:xfrm>
            <a:off x="684212" y="533400"/>
            <a:ext cx="9501188" cy="4495800"/>
          </a:xfrm>
        </p:spPr>
        <p:txBody>
          <a:bodyPr>
            <a:normAutofit/>
          </a:bodyPr>
          <a:lstStyle/>
          <a:p>
            <a:r>
              <a:rPr lang="en-US" sz="2400" dirty="0" smtClean="0">
                <a:solidFill>
                  <a:schemeClr val="bg1"/>
                </a:solidFill>
              </a:rPr>
              <a:t>Affordable housing;</a:t>
            </a:r>
            <a:endParaRPr lang="en-US" sz="2400" dirty="0">
              <a:solidFill>
                <a:schemeClr val="bg1"/>
              </a:solidFill>
            </a:endParaRPr>
          </a:p>
          <a:p>
            <a:r>
              <a:rPr lang="en-US" sz="2400" dirty="0" smtClean="0">
                <a:solidFill>
                  <a:schemeClr val="bg1"/>
                </a:solidFill>
              </a:rPr>
              <a:t>Expenses exceed income.</a:t>
            </a:r>
          </a:p>
          <a:p>
            <a:pPr lvl="1"/>
            <a:r>
              <a:rPr lang="en-US" sz="2400" dirty="0" smtClean="0">
                <a:solidFill>
                  <a:schemeClr val="bg1"/>
                </a:solidFill>
              </a:rPr>
              <a:t>Example: single mother + 1 child = $510/mo. income</a:t>
            </a:r>
          </a:p>
          <a:p>
            <a:pPr lvl="1"/>
            <a:r>
              <a:rPr lang="en-US" sz="2400" dirty="0" smtClean="0">
                <a:solidFill>
                  <a:schemeClr val="bg1"/>
                </a:solidFill>
              </a:rPr>
              <a:t>FMR for SRO in Ventura County = $726/mo.</a:t>
            </a:r>
          </a:p>
          <a:p>
            <a:r>
              <a:rPr lang="en-US" sz="2400" dirty="0" smtClean="0">
                <a:solidFill>
                  <a:schemeClr val="bg1"/>
                </a:solidFill>
              </a:rPr>
              <a:t>Funding households that move outside of our County. </a:t>
            </a:r>
          </a:p>
          <a:p>
            <a:pPr marL="457200" lvl="1" indent="0">
              <a:buNone/>
            </a:pPr>
            <a:r>
              <a:rPr lang="en-US" sz="2200" dirty="0" smtClean="0">
                <a:solidFill>
                  <a:schemeClr val="bg1"/>
                </a:solidFill>
              </a:rPr>
              <a:t>Example: Family of six, two adults; both adults work 3 p/t  jobs,  currently being aided in Ventura County.  Found affordable housing in L.A. County, 1 exit from Ventura County.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572917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Tracking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rPr>
              <a:t>Data tracking is being done via:</a:t>
            </a:r>
          </a:p>
          <a:p>
            <a:r>
              <a:rPr lang="en-US" sz="2400" dirty="0" smtClean="0">
                <a:solidFill>
                  <a:schemeClr val="bg1"/>
                </a:solidFill>
              </a:rPr>
              <a:t>CalWIN Case Special Indicators and Case Comments </a:t>
            </a:r>
          </a:p>
          <a:p>
            <a:r>
              <a:rPr lang="en-US" sz="2400" dirty="0" smtClean="0">
                <a:solidFill>
                  <a:schemeClr val="bg1"/>
                </a:solidFill>
              </a:rPr>
              <a:t>HMIS Data System </a:t>
            </a:r>
          </a:p>
          <a:p>
            <a:r>
              <a:rPr lang="en-US" sz="2400" dirty="0" smtClean="0">
                <a:solidFill>
                  <a:schemeClr val="bg1"/>
                </a:solidFill>
              </a:rPr>
              <a:t>Internal excel spreadsheet</a:t>
            </a:r>
          </a:p>
          <a:p>
            <a:pPr marL="0" indent="0">
              <a:buNone/>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085" y="3376975"/>
            <a:ext cx="2217821" cy="1848184"/>
          </a:xfrm>
          <a:prstGeom prst="rect">
            <a:avLst/>
          </a:prstGeom>
          <a:ln>
            <a:noFill/>
          </a:ln>
          <a:effectLst>
            <a:softEdge rad="112500"/>
          </a:effectLst>
        </p:spPr>
      </p:pic>
    </p:spTree>
    <p:extLst>
      <p:ext uri="{BB962C8B-B14F-4D97-AF65-F5344CB8AC3E}">
        <p14:creationId xmlns:p14="http://schemas.microsoft.com/office/powerpoint/2010/main" val="109352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bg1"/>
                </a:solidFill>
              </a:rPr>
              <a:t>Article in local newspaper: Ventura County Star dated October 15, 2014</a:t>
            </a:r>
          </a:p>
          <a:p>
            <a:r>
              <a:rPr lang="en-US" sz="2400" dirty="0" smtClean="0">
                <a:solidFill>
                  <a:schemeClr val="bg1"/>
                </a:solidFill>
              </a:rPr>
              <a:t>Posters</a:t>
            </a:r>
          </a:p>
          <a:p>
            <a:r>
              <a:rPr lang="en-US" sz="2400" dirty="0" smtClean="0">
                <a:solidFill>
                  <a:schemeClr val="bg1"/>
                </a:solidFill>
              </a:rPr>
              <a:t>Flyers</a:t>
            </a:r>
          </a:p>
          <a:p>
            <a:r>
              <a:rPr lang="en-US" sz="2400" dirty="0" smtClean="0">
                <a:solidFill>
                  <a:schemeClr val="bg1"/>
                </a:solidFill>
              </a:rPr>
              <a:t>Word of Mouth</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175" y="2501900"/>
            <a:ext cx="1685925" cy="1468743"/>
          </a:xfrm>
          <a:prstGeom prst="rect">
            <a:avLst/>
          </a:prstGeom>
        </p:spPr>
      </p:pic>
    </p:spTree>
    <p:extLst>
      <p:ext uri="{BB962C8B-B14F-4D97-AF65-F5344CB8AC3E}">
        <p14:creationId xmlns:p14="http://schemas.microsoft.com/office/powerpoint/2010/main" val="1515032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findings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200" dirty="0" smtClean="0">
                <a:solidFill>
                  <a:schemeClr val="bg1"/>
                </a:solidFill>
              </a:rPr>
              <a:t>Unlike Ventura County’s ESG &amp; HPRP local rules, CHSP rules allow for multiple month funds if deemed necessary and appropriate by SW &amp; with supervisory approval.</a:t>
            </a:r>
          </a:p>
          <a:p>
            <a:pPr>
              <a:buFont typeface="Wingdings" panose="05000000000000000000" pitchFamily="2" charset="2"/>
              <a:buChar char="v"/>
            </a:pPr>
            <a:r>
              <a:rPr lang="en-US" sz="2200" dirty="0" smtClean="0">
                <a:solidFill>
                  <a:schemeClr val="bg1"/>
                </a:solidFill>
              </a:rPr>
              <a:t>CHSP allows assistance to be provided to mixed households including households that may have an ineligible non-citizen family members.</a:t>
            </a:r>
          </a:p>
          <a:p>
            <a:pPr>
              <a:buFont typeface="Wingdings" panose="05000000000000000000" pitchFamily="2" charset="2"/>
              <a:buChar char="v"/>
            </a:pPr>
            <a:r>
              <a:rPr lang="en-US" sz="2200" dirty="0" smtClean="0">
                <a:solidFill>
                  <a:schemeClr val="bg1"/>
                </a:solidFill>
              </a:rPr>
              <a:t> CHSP has allowed us to involve the community in housing homeless families. </a:t>
            </a:r>
            <a:endParaRPr lang="en-US" sz="2200"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06547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CHSP Success stories</a:t>
            </a:r>
            <a:endParaRPr lang="en-US" dirty="0"/>
          </a:p>
        </p:txBody>
      </p:sp>
      <p:sp>
        <p:nvSpPr>
          <p:cNvPr id="3" name="Content Placeholder 2"/>
          <p:cNvSpPr>
            <a:spLocks noGrp="1"/>
          </p:cNvSpPr>
          <p:nvPr>
            <p:ph idx="1"/>
          </p:nvPr>
        </p:nvSpPr>
        <p:spPr>
          <a:xfrm>
            <a:off x="684212" y="685800"/>
            <a:ext cx="8534400" cy="3801532"/>
          </a:xfrm>
        </p:spPr>
        <p:txBody>
          <a:bodyPr>
            <a:normAutofit/>
          </a:bodyPr>
          <a:lstStyle/>
          <a:p>
            <a:pPr marL="0" indent="0">
              <a:buNone/>
            </a:pPr>
            <a:r>
              <a:rPr lang="en-US" sz="2200" dirty="0" smtClean="0">
                <a:solidFill>
                  <a:schemeClr val="bg1"/>
                </a:solidFill>
              </a:rPr>
              <a:t>A homeless family who had been without their own home for more than two years, sleeping in shelters &amp; on the floors of people they barely knew was brought to tears upon being told her case was approved and she’d be getting into her own place. The mother sobbed uncontrollably when her Social Worker arrived on the day of bed delivery, exclaiming that she could not believe what we were doing for her.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9656" y="4318000"/>
            <a:ext cx="1377019" cy="1930400"/>
          </a:xfrm>
          <a:prstGeom prst="rect">
            <a:avLst/>
          </a:prstGeom>
          <a:ln>
            <a:noFill/>
          </a:ln>
          <a:effectLst>
            <a:softEdge rad="112500"/>
          </a:effectLst>
        </p:spPr>
      </p:pic>
    </p:spTree>
    <p:extLst>
      <p:ext uri="{BB962C8B-B14F-4D97-AF65-F5344CB8AC3E}">
        <p14:creationId xmlns:p14="http://schemas.microsoft.com/office/powerpoint/2010/main" val="311307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CHSP Success stories</a:t>
            </a:r>
          </a:p>
        </p:txBody>
      </p:sp>
      <p:sp>
        <p:nvSpPr>
          <p:cNvPr id="3" name="Content Placeholder 2"/>
          <p:cNvSpPr>
            <a:spLocks noGrp="1"/>
          </p:cNvSpPr>
          <p:nvPr>
            <p:ph idx="1"/>
          </p:nvPr>
        </p:nvSpPr>
        <p:spPr>
          <a:xfrm>
            <a:off x="684212" y="685800"/>
            <a:ext cx="8534400" cy="4403558"/>
          </a:xfrm>
        </p:spPr>
        <p:txBody>
          <a:bodyPr>
            <a:normAutofit fontScale="92500"/>
          </a:bodyPr>
          <a:lstStyle/>
          <a:p>
            <a:pPr marL="0" indent="0">
              <a:buNone/>
            </a:pPr>
            <a:endParaRPr lang="en-US" sz="2400" dirty="0" smtClean="0">
              <a:solidFill>
                <a:schemeClr val="bg1"/>
              </a:solidFill>
            </a:endParaRPr>
          </a:p>
          <a:p>
            <a:pPr marL="0" indent="0">
              <a:buNone/>
            </a:pPr>
            <a:r>
              <a:rPr lang="en-US" sz="2400" dirty="0" smtClean="0">
                <a:solidFill>
                  <a:schemeClr val="bg1"/>
                </a:solidFill>
              </a:rPr>
              <a:t>A family </a:t>
            </a:r>
            <a:r>
              <a:rPr lang="en-US" sz="2400" dirty="0">
                <a:solidFill>
                  <a:schemeClr val="bg1"/>
                </a:solidFill>
              </a:rPr>
              <a:t>of six: A grandmother, raising three grandchildren, along with her adult daughter and her child, were living in an uninhabitable 20’trailer with no electricity or running water, and broken out windows. </a:t>
            </a:r>
            <a:r>
              <a:rPr lang="en-US" sz="2400" dirty="0" smtClean="0">
                <a:solidFill>
                  <a:schemeClr val="bg1"/>
                </a:solidFill>
              </a:rPr>
              <a:t>Grandmother was </a:t>
            </a:r>
            <a:r>
              <a:rPr lang="en-US" sz="2400" dirty="0">
                <a:solidFill>
                  <a:schemeClr val="bg1"/>
                </a:solidFill>
              </a:rPr>
              <a:t>forced to leave her job due to </a:t>
            </a:r>
            <a:r>
              <a:rPr lang="en-US" sz="2400" dirty="0" smtClean="0">
                <a:solidFill>
                  <a:schemeClr val="bg1"/>
                </a:solidFill>
              </a:rPr>
              <a:t>stress and chaotic living conditions.  Family did not have easy </a:t>
            </a:r>
            <a:r>
              <a:rPr lang="en-US" sz="2400" dirty="0">
                <a:solidFill>
                  <a:schemeClr val="bg1"/>
                </a:solidFill>
              </a:rPr>
              <a:t>access </a:t>
            </a:r>
            <a:r>
              <a:rPr lang="en-US" sz="2400" dirty="0" smtClean="0">
                <a:solidFill>
                  <a:schemeClr val="bg1"/>
                </a:solidFill>
              </a:rPr>
              <a:t>to showering </a:t>
            </a:r>
            <a:r>
              <a:rPr lang="en-US" sz="2400" dirty="0">
                <a:solidFill>
                  <a:schemeClr val="bg1"/>
                </a:solidFill>
              </a:rPr>
              <a:t>&amp; cooking </a:t>
            </a:r>
            <a:r>
              <a:rPr lang="en-US" sz="2400" dirty="0" smtClean="0">
                <a:solidFill>
                  <a:schemeClr val="bg1"/>
                </a:solidFill>
              </a:rPr>
              <a:t>facilities.  Grandmother stressed due to having </a:t>
            </a:r>
            <a:r>
              <a:rPr lang="en-US" sz="2400" dirty="0">
                <a:solidFill>
                  <a:schemeClr val="bg1"/>
                </a:solidFill>
              </a:rPr>
              <a:t>no where to properly care for her </a:t>
            </a:r>
            <a:r>
              <a:rPr lang="en-US" sz="2400" dirty="0" smtClean="0">
                <a:solidFill>
                  <a:schemeClr val="bg1"/>
                </a:solidFill>
              </a:rPr>
              <a:t>grandchildren. With the assistance of CHSP </a:t>
            </a:r>
            <a:r>
              <a:rPr lang="en-US" sz="2400" dirty="0">
                <a:solidFill>
                  <a:schemeClr val="bg1"/>
                </a:solidFill>
              </a:rPr>
              <a:t>funds, the family is now residing in a three bedroom, section 8 subsidized house and </a:t>
            </a:r>
            <a:r>
              <a:rPr lang="en-US" sz="2400" dirty="0" smtClean="0">
                <a:solidFill>
                  <a:schemeClr val="bg1"/>
                </a:solidFill>
              </a:rPr>
              <a:t>grandmother was able </a:t>
            </a:r>
            <a:r>
              <a:rPr lang="en-US" sz="2400" dirty="0">
                <a:solidFill>
                  <a:schemeClr val="bg1"/>
                </a:solidFill>
              </a:rPr>
              <a:t>to re-gain employment as an </a:t>
            </a:r>
            <a:r>
              <a:rPr lang="en-US" sz="2400" dirty="0" smtClean="0">
                <a:solidFill>
                  <a:schemeClr val="bg1"/>
                </a:solidFill>
              </a:rPr>
              <a:t>In-Home Caregiver</a:t>
            </a:r>
            <a:r>
              <a:rPr lang="en-US" sz="2400" dirty="0">
                <a:solidFill>
                  <a:schemeClr val="bg1"/>
                </a:solidFill>
              </a:rPr>
              <a: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45832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Background                             </a:t>
            </a:r>
            <a:endParaRPr lang="en-US" altLang="en-US" sz="1400" i="1" dirty="0"/>
          </a:p>
        </p:txBody>
      </p:sp>
      <p:sp>
        <p:nvSpPr>
          <p:cNvPr id="8195" name="Rectangle 3"/>
          <p:cNvSpPr>
            <a:spLocks noGrp="1" noChangeArrowheads="1"/>
          </p:cNvSpPr>
          <p:nvPr>
            <p:ph type="body" idx="1"/>
          </p:nvPr>
        </p:nvSpPr>
        <p:spPr/>
        <p:txBody>
          <a:bodyPr/>
          <a:lstStyle/>
          <a:p>
            <a:pPr marL="0" indent="0">
              <a:buNone/>
            </a:pPr>
            <a:r>
              <a:rPr lang="en-US" altLang="en-US" sz="2400" dirty="0">
                <a:solidFill>
                  <a:schemeClr val="bg1"/>
                </a:solidFill>
              </a:rPr>
              <a:t>Because of the critical importance of </a:t>
            </a:r>
            <a:r>
              <a:rPr lang="en-US" altLang="en-US" sz="2400" dirty="0" smtClean="0">
                <a:solidFill>
                  <a:schemeClr val="bg1"/>
                </a:solidFill>
              </a:rPr>
              <a:t>securing stable </a:t>
            </a:r>
            <a:r>
              <a:rPr lang="en-US" altLang="en-US" sz="2400" dirty="0">
                <a:solidFill>
                  <a:schemeClr val="bg1"/>
                </a:solidFill>
              </a:rPr>
              <a:t>housing, $20 million from the General Fund was appropriated by the California Legislature and the Governor.  </a:t>
            </a:r>
          </a:p>
          <a:p>
            <a:pPr>
              <a:buFont typeface="Wingdings" panose="05000000000000000000" pitchFamily="2" charset="2"/>
              <a:buChar char="v"/>
            </a:pPr>
            <a:r>
              <a:rPr lang="en-US" altLang="en-US" sz="2400" dirty="0">
                <a:solidFill>
                  <a:schemeClr val="bg1"/>
                </a:solidFill>
              </a:rPr>
              <a:t>Ventura </a:t>
            </a:r>
            <a:r>
              <a:rPr lang="en-US" altLang="en-US" sz="2400" dirty="0" smtClean="0">
                <a:solidFill>
                  <a:schemeClr val="bg1"/>
                </a:solidFill>
              </a:rPr>
              <a:t>County </a:t>
            </a:r>
            <a:r>
              <a:rPr lang="en-US" altLang="en-US" sz="2400" dirty="0">
                <a:solidFill>
                  <a:schemeClr val="bg1"/>
                </a:solidFill>
              </a:rPr>
              <a:t>was awarded $514,512 for FY 2014-15</a:t>
            </a:r>
            <a:r>
              <a:rPr lang="en-US" altLang="en-US" sz="2400" dirty="0" smtClean="0">
                <a:solidFill>
                  <a:schemeClr val="bg1"/>
                </a:solidFill>
              </a:rPr>
              <a:t>.</a:t>
            </a:r>
          </a:p>
          <a:p>
            <a:pPr>
              <a:buFont typeface="Wingdings" panose="05000000000000000000" pitchFamily="2" charset="2"/>
              <a:buChar char="v"/>
            </a:pPr>
            <a:r>
              <a:rPr lang="en-US" altLang="en-US" sz="2400" dirty="0" smtClean="0">
                <a:solidFill>
                  <a:schemeClr val="bg1"/>
                </a:solidFill>
              </a:rPr>
              <a:t>Implementation date:  October 20, 2014</a:t>
            </a:r>
            <a:endParaRPr lang="en-US" altLang="en-US" sz="2400" dirty="0">
              <a:solidFill>
                <a:schemeClr val="bg1"/>
              </a:solidFill>
            </a:endParaRPr>
          </a:p>
        </p:txBody>
      </p:sp>
      <p:pic>
        <p:nvPicPr>
          <p:cNvPr id="8196" name="Picture 4" descr="MC9004316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3417204"/>
            <a:ext cx="1598611" cy="15986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06962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640" y="830189"/>
            <a:ext cx="3657143" cy="3657143"/>
          </a:xfrm>
          <a:prstGeom prst="rect">
            <a:avLst/>
          </a:prstGeom>
        </p:spPr>
      </p:pic>
    </p:spTree>
    <p:extLst>
      <p:ext uri="{BB962C8B-B14F-4D97-AF65-F5344CB8AC3E}">
        <p14:creationId xmlns:p14="http://schemas.microsoft.com/office/powerpoint/2010/main" val="763501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400091-EA43-403F-9712-5E0F2F5C088A}" type="slidenum">
              <a:rPr lang="en-US" altLang="en-US"/>
              <a:pPr/>
              <a:t>3</a:t>
            </a:fld>
            <a:endParaRPr lang="en-US" altLang="en-US"/>
          </a:p>
        </p:txBody>
      </p:sp>
      <p:sp>
        <p:nvSpPr>
          <p:cNvPr id="9218" name="Rectangle 2"/>
          <p:cNvSpPr>
            <a:spLocks noGrp="1" noChangeArrowheads="1"/>
          </p:cNvSpPr>
          <p:nvPr>
            <p:ph type="title"/>
          </p:nvPr>
        </p:nvSpPr>
        <p:spPr/>
        <p:txBody>
          <a:bodyPr/>
          <a:lstStyle/>
          <a:p>
            <a:r>
              <a:rPr lang="en-US" altLang="en-US" dirty="0"/>
              <a:t>Policy	</a:t>
            </a:r>
          </a:p>
        </p:txBody>
      </p:sp>
      <p:sp>
        <p:nvSpPr>
          <p:cNvPr id="9219" name="Rectangle 3"/>
          <p:cNvSpPr>
            <a:spLocks noGrp="1" noChangeArrowheads="1"/>
          </p:cNvSpPr>
          <p:nvPr>
            <p:ph type="body" idx="1"/>
          </p:nvPr>
        </p:nvSpPr>
        <p:spPr>
          <a:xfrm>
            <a:off x="684212" y="1130643"/>
            <a:ext cx="8534400" cy="3615267"/>
          </a:xfrm>
        </p:spPr>
        <p:txBody>
          <a:bodyPr/>
          <a:lstStyle/>
          <a:p>
            <a:pPr marL="0" indent="0">
              <a:buNone/>
            </a:pPr>
            <a:r>
              <a:rPr lang="en-US" altLang="en-US" sz="2400" dirty="0" smtClean="0">
                <a:solidFill>
                  <a:schemeClr val="bg1"/>
                </a:solidFill>
              </a:rPr>
              <a:t>The goal of CHSP is to house 120 CalWORKs families who are homeless or facing imminent eviction.</a:t>
            </a:r>
          </a:p>
          <a:p>
            <a:pPr marL="0" indent="0">
              <a:buNone/>
            </a:pPr>
            <a:r>
              <a:rPr lang="en-US" altLang="en-US" sz="2400" dirty="0" smtClean="0">
                <a:solidFill>
                  <a:schemeClr val="bg1"/>
                </a:solidFill>
              </a:rPr>
              <a:t>CHSP will provide direct financial assistance for rent, utilities and other costs associated with making house habitable.  </a:t>
            </a:r>
          </a:p>
          <a:p>
            <a:pPr lvl="1"/>
            <a:r>
              <a:rPr lang="en-US" altLang="en-US" sz="2200" dirty="0" smtClean="0">
                <a:solidFill>
                  <a:schemeClr val="bg1"/>
                </a:solidFill>
              </a:rPr>
              <a:t>$3,000 per household, but no more than </a:t>
            </a:r>
          </a:p>
          <a:p>
            <a:pPr lvl="1"/>
            <a:r>
              <a:rPr lang="en-US" altLang="en-US" sz="2200" dirty="0" smtClean="0">
                <a:solidFill>
                  <a:schemeClr val="bg1"/>
                </a:solidFill>
              </a:rPr>
              <a:t>$</a:t>
            </a:r>
            <a:r>
              <a:rPr lang="en-US" altLang="en-US" sz="2200" dirty="0">
                <a:solidFill>
                  <a:schemeClr val="bg1"/>
                </a:solidFill>
              </a:rPr>
              <a:t>5,000 with </a:t>
            </a:r>
            <a:r>
              <a:rPr lang="en-US" altLang="en-US" sz="2200" dirty="0" smtClean="0">
                <a:solidFill>
                  <a:schemeClr val="bg1"/>
                </a:solidFill>
              </a:rPr>
              <a:t>management </a:t>
            </a:r>
            <a:r>
              <a:rPr lang="en-US" altLang="en-US" sz="2200" dirty="0">
                <a:solidFill>
                  <a:schemeClr val="bg1"/>
                </a:solidFill>
              </a:rPr>
              <a:t>approval. </a:t>
            </a:r>
          </a:p>
        </p:txBody>
      </p:sp>
      <p:pic>
        <p:nvPicPr>
          <p:cNvPr id="5" name="Picture 4" descr="j0185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657" y="1487051"/>
            <a:ext cx="1609086" cy="161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2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164CBD-11D3-431C-8098-E4F9ABFCA2CB}" type="slidenum">
              <a:rPr lang="en-US" altLang="en-US"/>
              <a:pPr/>
              <a:t>4</a:t>
            </a:fld>
            <a:endParaRPr lang="en-US" altLang="en-US"/>
          </a:p>
        </p:txBody>
      </p:sp>
      <p:sp>
        <p:nvSpPr>
          <p:cNvPr id="69634" name="Rectangle 2"/>
          <p:cNvSpPr>
            <a:spLocks noGrp="1" noChangeArrowheads="1"/>
          </p:cNvSpPr>
          <p:nvPr>
            <p:ph type="title"/>
          </p:nvPr>
        </p:nvSpPr>
        <p:spPr/>
        <p:txBody>
          <a:bodyPr/>
          <a:lstStyle/>
          <a:p>
            <a:r>
              <a:rPr lang="en-US" altLang="en-US" dirty="0"/>
              <a:t>Policy                                          </a:t>
            </a:r>
            <a:r>
              <a:rPr lang="en-US" altLang="en-US" sz="1400" i="1" dirty="0"/>
              <a:t>(Cont’d)</a:t>
            </a:r>
          </a:p>
        </p:txBody>
      </p:sp>
      <p:sp>
        <p:nvSpPr>
          <p:cNvPr id="69635" name="Rectangle 3"/>
          <p:cNvSpPr>
            <a:spLocks noGrp="1" noChangeArrowheads="1"/>
          </p:cNvSpPr>
          <p:nvPr>
            <p:ph type="body" idx="1"/>
          </p:nvPr>
        </p:nvSpPr>
        <p:spPr>
          <a:xfrm>
            <a:off x="684212" y="1285788"/>
            <a:ext cx="8534400" cy="3955077"/>
          </a:xfrm>
        </p:spPr>
        <p:txBody>
          <a:bodyPr/>
          <a:lstStyle/>
          <a:p>
            <a:pPr marL="0" indent="0">
              <a:buNone/>
            </a:pPr>
            <a:r>
              <a:rPr lang="en-US" altLang="en-US" sz="2400" dirty="0">
                <a:solidFill>
                  <a:schemeClr val="bg1"/>
                </a:solidFill>
              </a:rPr>
              <a:t>Primary responsibility for the delivery of CHSP services will be carried out by the </a:t>
            </a:r>
            <a:r>
              <a:rPr lang="en-US" altLang="en-US" sz="2400" dirty="0" smtClean="0">
                <a:solidFill>
                  <a:schemeClr val="bg1"/>
                </a:solidFill>
              </a:rPr>
              <a:t>Homeless </a:t>
            </a:r>
            <a:r>
              <a:rPr lang="en-US" altLang="en-US" sz="2400" dirty="0">
                <a:solidFill>
                  <a:schemeClr val="bg1"/>
                </a:solidFill>
              </a:rPr>
              <a:t>Services Social Worker </a:t>
            </a:r>
            <a:r>
              <a:rPr lang="en-US" altLang="en-US" sz="2400" dirty="0" smtClean="0">
                <a:solidFill>
                  <a:schemeClr val="bg1"/>
                </a:solidFill>
              </a:rPr>
              <a:t>who </a:t>
            </a:r>
            <a:r>
              <a:rPr lang="en-US" altLang="en-US" sz="2400" dirty="0">
                <a:solidFill>
                  <a:schemeClr val="bg1"/>
                </a:solidFill>
              </a:rPr>
              <a:t>will employ the rapid re-housing model.</a:t>
            </a:r>
          </a:p>
          <a:p>
            <a:pPr>
              <a:buFont typeface="Wingdings" panose="05000000000000000000" pitchFamily="2" charset="2"/>
              <a:buChar char="v"/>
            </a:pPr>
            <a:r>
              <a:rPr lang="en-US" altLang="en-US" dirty="0">
                <a:solidFill>
                  <a:schemeClr val="bg1"/>
                </a:solidFill>
              </a:rPr>
              <a:t>Services </a:t>
            </a:r>
            <a:r>
              <a:rPr lang="en-US" altLang="en-US" dirty="0" smtClean="0">
                <a:solidFill>
                  <a:schemeClr val="bg1"/>
                </a:solidFill>
              </a:rPr>
              <a:t>include</a:t>
            </a:r>
            <a:r>
              <a:rPr lang="en-US" altLang="en-US" dirty="0">
                <a:solidFill>
                  <a:schemeClr val="bg1"/>
                </a:solidFill>
              </a:rPr>
              <a:t>, but are not limited to: </a:t>
            </a:r>
          </a:p>
          <a:p>
            <a:pPr lvl="1"/>
            <a:r>
              <a:rPr lang="en-US" altLang="en-US" dirty="0">
                <a:solidFill>
                  <a:schemeClr val="bg1"/>
                </a:solidFill>
              </a:rPr>
              <a:t>Landlord outreach and engagement, </a:t>
            </a:r>
          </a:p>
          <a:p>
            <a:pPr lvl="1"/>
            <a:r>
              <a:rPr lang="en-US" altLang="en-US" dirty="0">
                <a:solidFill>
                  <a:schemeClr val="bg1"/>
                </a:solidFill>
              </a:rPr>
              <a:t>Housing search and placement, </a:t>
            </a:r>
          </a:p>
          <a:p>
            <a:pPr lvl="1"/>
            <a:r>
              <a:rPr lang="en-US" altLang="en-US" dirty="0">
                <a:solidFill>
                  <a:schemeClr val="bg1"/>
                </a:solidFill>
              </a:rPr>
              <a:t>Housing barrier assessment, </a:t>
            </a:r>
          </a:p>
          <a:p>
            <a:pPr lvl="1"/>
            <a:r>
              <a:rPr lang="en-US" altLang="en-US" dirty="0">
                <a:solidFill>
                  <a:schemeClr val="bg1"/>
                </a:solidFill>
              </a:rPr>
              <a:t>Legal services, and credit repair. </a:t>
            </a:r>
          </a:p>
          <a:p>
            <a:endParaRPr lang="en-US" altLang="en-US" dirty="0"/>
          </a:p>
          <a:p>
            <a:endParaRPr lang="en-US" altLang="en-US" dirty="0"/>
          </a:p>
        </p:txBody>
      </p:sp>
    </p:spTree>
    <p:extLst>
      <p:ext uri="{BB962C8B-B14F-4D97-AF65-F5344CB8AC3E}">
        <p14:creationId xmlns:p14="http://schemas.microsoft.com/office/powerpoint/2010/main" val="412511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338FBD8-436B-45CB-807E-5557A7AEA04B}" type="slidenum">
              <a:rPr lang="en-US" altLang="en-US"/>
              <a:pPr/>
              <a:t>5</a:t>
            </a:fld>
            <a:endParaRPr lang="en-US" altLang="en-US"/>
          </a:p>
        </p:txBody>
      </p:sp>
      <p:sp>
        <p:nvSpPr>
          <p:cNvPr id="72706" name="Rectangle 2"/>
          <p:cNvSpPr>
            <a:spLocks noGrp="1" noChangeArrowheads="1"/>
          </p:cNvSpPr>
          <p:nvPr>
            <p:ph type="title"/>
          </p:nvPr>
        </p:nvSpPr>
        <p:spPr/>
        <p:txBody>
          <a:bodyPr/>
          <a:lstStyle/>
          <a:p>
            <a:r>
              <a:rPr lang="en-US" altLang="en-US" dirty="0"/>
              <a:t>Policy                                          </a:t>
            </a:r>
            <a:r>
              <a:rPr lang="en-US" altLang="en-US" sz="1400" i="1" dirty="0"/>
              <a:t>(Cont’d)</a:t>
            </a:r>
          </a:p>
        </p:txBody>
      </p:sp>
      <p:sp>
        <p:nvSpPr>
          <p:cNvPr id="72707" name="Rectangle 3"/>
          <p:cNvSpPr>
            <a:spLocks noGrp="1" noChangeArrowheads="1"/>
          </p:cNvSpPr>
          <p:nvPr>
            <p:ph type="body" idx="1"/>
          </p:nvPr>
        </p:nvSpPr>
        <p:spPr>
          <a:xfrm>
            <a:off x="684212" y="794084"/>
            <a:ext cx="8534400" cy="4173332"/>
          </a:xfrm>
        </p:spPr>
        <p:txBody>
          <a:bodyPr>
            <a:normAutofit fontScale="92500"/>
          </a:bodyPr>
          <a:lstStyle/>
          <a:p>
            <a:pPr marL="0" indent="0">
              <a:buNone/>
            </a:pPr>
            <a:r>
              <a:rPr lang="en-US" altLang="en-US" sz="2400" dirty="0">
                <a:solidFill>
                  <a:schemeClr val="bg1"/>
                </a:solidFill>
              </a:rPr>
              <a:t>Concurrent to CHSP services Welfare-To-Work (WTW) eligible families will be evaluated for other needed services and referred to the appropriate partners such as: </a:t>
            </a:r>
          </a:p>
          <a:p>
            <a:pPr lvl="1"/>
            <a:r>
              <a:rPr lang="en-US" altLang="en-US" sz="2400" dirty="0">
                <a:solidFill>
                  <a:schemeClr val="bg1"/>
                </a:solidFill>
              </a:rPr>
              <a:t>Public Health, </a:t>
            </a:r>
          </a:p>
          <a:p>
            <a:pPr lvl="1"/>
            <a:r>
              <a:rPr lang="en-US" altLang="en-US" sz="2400" dirty="0">
                <a:solidFill>
                  <a:schemeClr val="bg1"/>
                </a:solidFill>
              </a:rPr>
              <a:t>Behavioral Health, and </a:t>
            </a:r>
          </a:p>
          <a:p>
            <a:pPr lvl="1"/>
            <a:r>
              <a:rPr lang="en-US" altLang="en-US" sz="2400" dirty="0">
                <a:solidFill>
                  <a:schemeClr val="bg1"/>
                </a:solidFill>
              </a:rPr>
              <a:t>Children &amp; Family Services, </a:t>
            </a:r>
          </a:p>
          <a:p>
            <a:pPr marL="0" indent="0">
              <a:buNone/>
            </a:pPr>
            <a:r>
              <a:rPr lang="en-US" altLang="en-US" sz="2400" dirty="0">
                <a:solidFill>
                  <a:schemeClr val="bg1"/>
                </a:solidFill>
              </a:rPr>
              <a:t>Who in a collaborative effort will provide intensive case management services in specific problem areas such as substance abuse, mental health, and domestic violence.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877" y="1342791"/>
            <a:ext cx="2430681" cy="21175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354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30656B2-0148-4FCC-9DB3-41747A55D7F7}" type="slidenum">
              <a:rPr lang="en-US" altLang="en-US"/>
              <a:pPr/>
              <a:t>6</a:t>
            </a:fld>
            <a:endParaRPr lang="en-US" altLang="en-US"/>
          </a:p>
        </p:txBody>
      </p:sp>
      <p:sp>
        <p:nvSpPr>
          <p:cNvPr id="10242" name="Rectangle 2"/>
          <p:cNvSpPr>
            <a:spLocks noGrp="1" noChangeArrowheads="1"/>
          </p:cNvSpPr>
          <p:nvPr>
            <p:ph type="title"/>
          </p:nvPr>
        </p:nvSpPr>
        <p:spPr/>
        <p:txBody>
          <a:bodyPr/>
          <a:lstStyle/>
          <a:p>
            <a:r>
              <a:rPr lang="en-US" altLang="en-US" dirty="0"/>
              <a:t>Policy                                          </a:t>
            </a:r>
            <a:r>
              <a:rPr lang="en-US" altLang="en-US" sz="1400" i="1" dirty="0"/>
              <a:t>(Cont’d)</a:t>
            </a:r>
          </a:p>
        </p:txBody>
      </p:sp>
      <p:sp>
        <p:nvSpPr>
          <p:cNvPr id="10243" name="Rectangle 3"/>
          <p:cNvSpPr>
            <a:spLocks noGrp="1" noChangeArrowheads="1"/>
          </p:cNvSpPr>
          <p:nvPr>
            <p:ph type="body" idx="1"/>
          </p:nvPr>
        </p:nvSpPr>
        <p:spPr>
          <a:xfrm>
            <a:off x="684211" y="854242"/>
            <a:ext cx="8844799" cy="4039033"/>
          </a:xfrm>
        </p:spPr>
        <p:txBody>
          <a:bodyPr>
            <a:normAutofit fontScale="92500"/>
          </a:bodyPr>
          <a:lstStyle/>
          <a:p>
            <a:pPr>
              <a:buFont typeface="Wingdings" panose="05000000000000000000" pitchFamily="2" charset="2"/>
              <a:buChar char="v"/>
            </a:pPr>
            <a:r>
              <a:rPr lang="en-US" altLang="en-US" sz="2400" dirty="0">
                <a:solidFill>
                  <a:schemeClr val="bg1"/>
                </a:solidFill>
              </a:rPr>
              <a:t>This new housing program is a separate program available to </a:t>
            </a:r>
            <a:r>
              <a:rPr lang="en-US" altLang="en-US" sz="2400" b="1" u="sng" dirty="0">
                <a:solidFill>
                  <a:schemeClr val="bg1"/>
                </a:solidFill>
              </a:rPr>
              <a:t>all</a:t>
            </a:r>
            <a:r>
              <a:rPr lang="en-US" altLang="en-US" sz="2400" dirty="0">
                <a:solidFill>
                  <a:schemeClr val="bg1"/>
                </a:solidFill>
              </a:rPr>
              <a:t> CalWORKs recipients regardless of whether they have received other housing and/or homeless programs in the past. </a:t>
            </a:r>
            <a:endParaRPr lang="en-US" altLang="en-US" sz="2400" dirty="0" smtClean="0">
              <a:solidFill>
                <a:schemeClr val="bg1"/>
              </a:solidFill>
            </a:endParaRPr>
          </a:p>
          <a:p>
            <a:pPr>
              <a:buFont typeface="Wingdings" panose="05000000000000000000" pitchFamily="2" charset="2"/>
              <a:buChar char="v"/>
            </a:pPr>
            <a:r>
              <a:rPr lang="en-US" altLang="en-US" sz="2400" b="1" u="sng" dirty="0">
                <a:solidFill>
                  <a:schemeClr val="bg1"/>
                </a:solidFill>
              </a:rPr>
              <a:t>All</a:t>
            </a:r>
            <a:r>
              <a:rPr lang="en-US" altLang="en-US" sz="2400" dirty="0">
                <a:solidFill>
                  <a:schemeClr val="bg1"/>
                </a:solidFill>
              </a:rPr>
              <a:t> CalWORKs recipients identified as homeless or facing imminent eviction due to a court ordered eviction must be screened for potential CHSP eligibility.</a:t>
            </a:r>
          </a:p>
          <a:p>
            <a:pPr>
              <a:buFont typeface="Wingdings" panose="05000000000000000000" pitchFamily="2" charset="2"/>
              <a:buChar char="v"/>
            </a:pPr>
            <a:r>
              <a:rPr lang="en-US" altLang="en-US" sz="2400" dirty="0" smtClean="0">
                <a:solidFill>
                  <a:schemeClr val="bg1"/>
                </a:solidFill>
              </a:rPr>
              <a:t>Recipients </a:t>
            </a:r>
            <a:r>
              <a:rPr lang="en-US" altLang="en-US" sz="2400" dirty="0">
                <a:solidFill>
                  <a:schemeClr val="bg1"/>
                </a:solidFill>
              </a:rPr>
              <a:t>meeting the initial CHSP eligibility criteria </a:t>
            </a:r>
            <a:r>
              <a:rPr lang="en-US" altLang="en-US" sz="2400" dirty="0" smtClean="0">
                <a:solidFill>
                  <a:schemeClr val="bg1"/>
                </a:solidFill>
              </a:rPr>
              <a:t>must be </a:t>
            </a:r>
            <a:r>
              <a:rPr lang="en-US" altLang="en-US" sz="2400" dirty="0">
                <a:solidFill>
                  <a:schemeClr val="bg1"/>
                </a:solidFill>
              </a:rPr>
              <a:t>referred to </a:t>
            </a:r>
            <a:r>
              <a:rPr lang="en-US" altLang="en-US" sz="2400" dirty="0" smtClean="0">
                <a:solidFill>
                  <a:schemeClr val="bg1"/>
                </a:solidFill>
              </a:rPr>
              <a:t>the Homeless Services Program </a:t>
            </a:r>
            <a:r>
              <a:rPr lang="en-US" altLang="en-US" sz="2400" dirty="0">
                <a:solidFill>
                  <a:schemeClr val="bg1"/>
                </a:solidFill>
              </a:rPr>
              <a:t>for CHSP evaluation within the same day, but not to exceed 24 hours. </a:t>
            </a:r>
          </a:p>
          <a:p>
            <a:pPr marL="0" indent="0">
              <a:buNone/>
            </a:pPr>
            <a:endParaRPr lang="en-US" altLang="en-US" sz="2400" dirty="0"/>
          </a:p>
        </p:txBody>
      </p:sp>
    </p:spTree>
    <p:extLst>
      <p:ext uri="{BB962C8B-B14F-4D97-AF65-F5344CB8AC3E}">
        <p14:creationId xmlns:p14="http://schemas.microsoft.com/office/powerpoint/2010/main" val="353046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criteria</a:t>
            </a:r>
            <a:endParaRPr lang="en-US" dirty="0"/>
          </a:p>
        </p:txBody>
      </p:sp>
      <p:sp>
        <p:nvSpPr>
          <p:cNvPr id="3" name="Content Placeholder 2"/>
          <p:cNvSpPr>
            <a:spLocks noGrp="1"/>
          </p:cNvSpPr>
          <p:nvPr>
            <p:ph idx="1"/>
          </p:nvPr>
        </p:nvSpPr>
        <p:spPr>
          <a:xfrm>
            <a:off x="684212" y="685800"/>
            <a:ext cx="8534400" cy="4787900"/>
          </a:xfrm>
        </p:spPr>
        <p:txBody>
          <a:bodyPr>
            <a:normAutofit/>
          </a:bodyPr>
          <a:lstStyle/>
          <a:p>
            <a:pPr marL="0" indent="0">
              <a:buNone/>
            </a:pPr>
            <a:r>
              <a:rPr lang="en-US" altLang="en-US" sz="2400" dirty="0" smtClean="0">
                <a:solidFill>
                  <a:schemeClr val="bg1"/>
                </a:solidFill>
              </a:rPr>
              <a:t>CHSP </a:t>
            </a:r>
            <a:r>
              <a:rPr lang="en-US" altLang="en-US" sz="2400" dirty="0">
                <a:solidFill>
                  <a:schemeClr val="bg1"/>
                </a:solidFill>
              </a:rPr>
              <a:t>funds are </a:t>
            </a:r>
            <a:r>
              <a:rPr lang="en-US" altLang="en-US" sz="2400" b="1" i="1" u="sng" dirty="0">
                <a:solidFill>
                  <a:schemeClr val="bg1"/>
                </a:solidFill>
              </a:rPr>
              <a:t>only</a:t>
            </a:r>
            <a:r>
              <a:rPr lang="en-US" altLang="en-US" sz="2400" dirty="0">
                <a:solidFill>
                  <a:schemeClr val="bg1"/>
                </a:solidFill>
              </a:rPr>
              <a:t> to be spent </a:t>
            </a:r>
            <a:r>
              <a:rPr lang="en-US" altLang="en-US" sz="2400" dirty="0" smtClean="0">
                <a:solidFill>
                  <a:schemeClr val="bg1"/>
                </a:solidFill>
              </a:rPr>
              <a:t>on CalWORKs </a:t>
            </a:r>
            <a:r>
              <a:rPr lang="en-US" altLang="en-US" sz="2400" dirty="0">
                <a:solidFill>
                  <a:schemeClr val="bg1"/>
                </a:solidFill>
              </a:rPr>
              <a:t>recipients who are homeless.  </a:t>
            </a:r>
            <a:endParaRPr lang="en-US" altLang="en-US" dirty="0">
              <a:solidFill>
                <a:schemeClr val="bg1"/>
              </a:solidFill>
            </a:endParaRPr>
          </a:p>
          <a:p>
            <a:pPr marL="0" indent="0">
              <a:buNone/>
            </a:pPr>
            <a:endParaRPr lang="en-US" sz="2200" dirty="0" smtClean="0">
              <a:solidFill>
                <a:schemeClr val="bg1"/>
              </a:solidFill>
            </a:endParaRPr>
          </a:p>
          <a:p>
            <a:pPr marL="0" indent="0">
              <a:buNone/>
            </a:pPr>
            <a:r>
              <a:rPr lang="en-US" sz="2200" dirty="0" smtClean="0">
                <a:solidFill>
                  <a:schemeClr val="bg1"/>
                </a:solidFill>
              </a:rPr>
              <a:t>Homeless is defined as:</a:t>
            </a:r>
          </a:p>
          <a:p>
            <a:pPr lvl="1"/>
            <a:r>
              <a:rPr lang="en-US" sz="2200" dirty="0" smtClean="0">
                <a:solidFill>
                  <a:schemeClr val="bg1"/>
                </a:solidFill>
              </a:rPr>
              <a:t>Lacking a regular fixed nighttime residence</a:t>
            </a:r>
          </a:p>
          <a:p>
            <a:pPr lvl="1"/>
            <a:r>
              <a:rPr lang="en-US" sz="2200" dirty="0" smtClean="0">
                <a:solidFill>
                  <a:schemeClr val="bg1"/>
                </a:solidFill>
              </a:rPr>
              <a:t>Literally (As per HEARTH ACT definition / category 1; includes temporary shelters)</a:t>
            </a:r>
          </a:p>
          <a:p>
            <a:pPr lvl="1"/>
            <a:r>
              <a:rPr lang="en-US" sz="2200" dirty="0" smtClean="0">
                <a:solidFill>
                  <a:schemeClr val="bg1"/>
                </a:solidFill>
              </a:rPr>
              <a:t>In receipt of a court ordered eviction</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5535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criteria                         </a:t>
            </a:r>
            <a:r>
              <a:rPr lang="en-US" altLang="en-US" sz="1400" i="1" dirty="0"/>
              <a:t>(</a:t>
            </a:r>
            <a:r>
              <a:rPr lang="en-US" altLang="en-US" sz="1400" i="1" dirty="0" smtClean="0"/>
              <a:t>Cont’d)</a:t>
            </a:r>
            <a:endParaRPr lang="en-US" sz="1400" dirty="0"/>
          </a:p>
        </p:txBody>
      </p:sp>
      <p:sp>
        <p:nvSpPr>
          <p:cNvPr id="3" name="Content Placeholder 2"/>
          <p:cNvSpPr>
            <a:spLocks noGrp="1"/>
          </p:cNvSpPr>
          <p:nvPr>
            <p:ph idx="1"/>
          </p:nvPr>
        </p:nvSpPr>
        <p:spPr>
          <a:xfrm>
            <a:off x="684212" y="685800"/>
            <a:ext cx="8534400" cy="4368800"/>
          </a:xfrm>
        </p:spPr>
        <p:txBody>
          <a:bodyPr>
            <a:normAutofit/>
          </a:bodyPr>
          <a:lstStyle/>
          <a:p>
            <a:pPr marL="0" indent="0">
              <a:buNone/>
            </a:pPr>
            <a:r>
              <a:rPr lang="en-US" sz="2400" b="1" dirty="0" smtClean="0">
                <a:solidFill>
                  <a:schemeClr val="bg1"/>
                </a:solidFill>
              </a:rPr>
              <a:t>Initial Referral Criteria:</a:t>
            </a:r>
            <a:endParaRPr lang="en-US" sz="2400" b="1" dirty="0">
              <a:solidFill>
                <a:schemeClr val="bg1"/>
              </a:solidFill>
            </a:endParaRPr>
          </a:p>
          <a:p>
            <a:pPr marL="457200" indent="-457200">
              <a:buFont typeface="+mj-lt"/>
              <a:buAutoNum type="arabicPeriod"/>
            </a:pPr>
            <a:r>
              <a:rPr lang="en-US" sz="2200" dirty="0" smtClean="0">
                <a:solidFill>
                  <a:schemeClr val="bg1"/>
                </a:solidFill>
              </a:rPr>
              <a:t>Be a CalWORKs recipient; </a:t>
            </a:r>
            <a:r>
              <a:rPr lang="en-US" sz="2200" b="1" u="sng" dirty="0" smtClean="0">
                <a:solidFill>
                  <a:schemeClr val="bg1"/>
                </a:solidFill>
              </a:rPr>
              <a:t>and</a:t>
            </a:r>
            <a:endParaRPr lang="en-US" sz="2200" dirty="0" smtClean="0">
              <a:solidFill>
                <a:schemeClr val="bg1"/>
              </a:solidFill>
            </a:endParaRPr>
          </a:p>
          <a:p>
            <a:pPr marL="457200" indent="-457200">
              <a:buFont typeface="+mj-lt"/>
              <a:buAutoNum type="arabicPeriod"/>
            </a:pPr>
            <a:r>
              <a:rPr lang="en-US" sz="2200" dirty="0" smtClean="0">
                <a:solidFill>
                  <a:schemeClr val="bg1"/>
                </a:solidFill>
              </a:rPr>
              <a:t>Be homeless; </a:t>
            </a:r>
            <a:r>
              <a:rPr lang="en-US" sz="2200" b="1" u="sng" dirty="0" smtClean="0">
                <a:solidFill>
                  <a:schemeClr val="bg1"/>
                </a:solidFill>
              </a:rPr>
              <a:t>and</a:t>
            </a:r>
            <a:endParaRPr lang="en-US" sz="2200" dirty="0" smtClean="0">
              <a:solidFill>
                <a:schemeClr val="bg1"/>
              </a:solidFill>
            </a:endParaRPr>
          </a:p>
          <a:p>
            <a:pPr marL="457200" indent="-457200">
              <a:buFont typeface="+mj-lt"/>
              <a:buAutoNum type="arabicPeriod"/>
            </a:pPr>
            <a:r>
              <a:rPr lang="en-US" sz="2200" dirty="0" smtClean="0">
                <a:solidFill>
                  <a:schemeClr val="bg1"/>
                </a:solidFill>
              </a:rPr>
              <a:t>Have income </a:t>
            </a:r>
            <a:r>
              <a:rPr lang="en-US" sz="2200" dirty="0">
                <a:solidFill>
                  <a:schemeClr val="bg1"/>
                </a:solidFill>
              </a:rPr>
              <a:t>other than </a:t>
            </a:r>
            <a:r>
              <a:rPr lang="en-US" sz="2200" dirty="0" smtClean="0">
                <a:solidFill>
                  <a:schemeClr val="bg1"/>
                </a:solidFill>
              </a:rPr>
              <a:t>CalWORKs (</a:t>
            </a:r>
            <a:r>
              <a:rPr lang="en-US" sz="2200" dirty="0" err="1" smtClean="0">
                <a:solidFill>
                  <a:schemeClr val="bg1"/>
                </a:solidFill>
              </a:rPr>
              <a:t>i</a:t>
            </a:r>
            <a:r>
              <a:rPr lang="en-US" sz="2200" dirty="0">
                <a:solidFill>
                  <a:schemeClr val="bg1"/>
                </a:solidFill>
              </a:rPr>
              <a:t>,.e. – earned; UIB; SDI; SSI; </a:t>
            </a:r>
            <a:r>
              <a:rPr lang="en-US" sz="2200" dirty="0" smtClean="0">
                <a:solidFill>
                  <a:schemeClr val="bg1"/>
                </a:solidFill>
              </a:rPr>
              <a:t>or a </a:t>
            </a:r>
            <a:r>
              <a:rPr lang="en-US" sz="2200" dirty="0">
                <a:solidFill>
                  <a:schemeClr val="bg1"/>
                </a:solidFill>
              </a:rPr>
              <a:t>housing subsidy, i.e. – section 8 voucher</a:t>
            </a:r>
            <a:r>
              <a:rPr lang="en-US" sz="2200" dirty="0" smtClean="0">
                <a:solidFill>
                  <a:schemeClr val="bg1"/>
                </a:solidFill>
              </a:rPr>
              <a:t>); </a:t>
            </a:r>
            <a:r>
              <a:rPr lang="en-US" sz="2200" b="1" u="sng" dirty="0" smtClean="0">
                <a:solidFill>
                  <a:schemeClr val="bg1"/>
                </a:solidFill>
              </a:rPr>
              <a:t>or</a:t>
            </a:r>
            <a:endParaRPr lang="en-US" sz="2200" dirty="0">
              <a:solidFill>
                <a:schemeClr val="bg1"/>
              </a:solidFill>
            </a:endParaRPr>
          </a:p>
          <a:p>
            <a:pPr marL="457200" indent="-457200">
              <a:buFont typeface="+mj-lt"/>
              <a:buAutoNum type="arabicPeriod"/>
            </a:pPr>
            <a:r>
              <a:rPr lang="en-US" sz="2200" dirty="0" smtClean="0">
                <a:solidFill>
                  <a:schemeClr val="bg1"/>
                </a:solidFill>
              </a:rPr>
              <a:t>Be a Welfare to Work participant; </a:t>
            </a:r>
            <a:r>
              <a:rPr lang="en-US" sz="2200" b="1" u="sng" dirty="0" smtClean="0">
                <a:solidFill>
                  <a:schemeClr val="bg1"/>
                </a:solidFill>
              </a:rPr>
              <a:t>and</a:t>
            </a:r>
            <a:endParaRPr lang="en-US" sz="2200" dirty="0" smtClean="0">
              <a:solidFill>
                <a:schemeClr val="bg1"/>
              </a:solidFill>
            </a:endParaRPr>
          </a:p>
          <a:p>
            <a:pPr marL="457200" indent="-457200">
              <a:buFont typeface="+mj-lt"/>
              <a:buAutoNum type="arabicPeriod"/>
            </a:pPr>
            <a:r>
              <a:rPr lang="en-US" sz="2200" dirty="0" smtClean="0">
                <a:solidFill>
                  <a:schemeClr val="bg1"/>
                </a:solidFill>
              </a:rPr>
              <a:t>Be willing to engage and participate in a CHSP service plan</a:t>
            </a:r>
          </a:p>
          <a:p>
            <a:endParaRPr lang="en-US" sz="2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59478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Provided</a:t>
            </a:r>
            <a:endParaRPr lang="en-US" dirty="0"/>
          </a:p>
        </p:txBody>
      </p:sp>
      <p:sp>
        <p:nvSpPr>
          <p:cNvPr id="3" name="Content Placeholder 2"/>
          <p:cNvSpPr>
            <a:spLocks noGrp="1"/>
          </p:cNvSpPr>
          <p:nvPr>
            <p:ph idx="1"/>
          </p:nvPr>
        </p:nvSpPr>
        <p:spPr>
          <a:xfrm>
            <a:off x="684212" y="406400"/>
            <a:ext cx="8534400" cy="4457700"/>
          </a:xfrm>
        </p:spPr>
        <p:txBody>
          <a:bodyPr>
            <a:normAutofit/>
          </a:bodyPr>
          <a:lstStyle/>
          <a:p>
            <a:r>
              <a:rPr lang="en-US" sz="2200" dirty="0" smtClean="0">
                <a:solidFill>
                  <a:schemeClr val="bg1"/>
                </a:solidFill>
              </a:rPr>
              <a:t>Short to Medium term rental assistance </a:t>
            </a:r>
          </a:p>
          <a:p>
            <a:pPr lvl="1"/>
            <a:r>
              <a:rPr lang="en-US" sz="2000" dirty="0" smtClean="0">
                <a:solidFill>
                  <a:schemeClr val="bg1"/>
                </a:solidFill>
              </a:rPr>
              <a:t>4-6 months with proof of service plan compliance and progress; usually a partial subsidy only)</a:t>
            </a:r>
          </a:p>
          <a:p>
            <a:r>
              <a:rPr lang="en-US" sz="2200" dirty="0" smtClean="0">
                <a:solidFill>
                  <a:schemeClr val="bg1"/>
                </a:solidFill>
              </a:rPr>
              <a:t>Rental deposit assistance</a:t>
            </a:r>
          </a:p>
          <a:p>
            <a:r>
              <a:rPr lang="en-US" sz="2200" dirty="0" smtClean="0">
                <a:solidFill>
                  <a:schemeClr val="bg1"/>
                </a:solidFill>
              </a:rPr>
              <a:t>Appliances &amp;/or beds that are essential to ensure that rental meets basic habitability standards</a:t>
            </a:r>
          </a:p>
          <a:p>
            <a:r>
              <a:rPr lang="en-US" sz="2200" dirty="0" smtClean="0">
                <a:solidFill>
                  <a:schemeClr val="bg1"/>
                </a:solidFill>
              </a:rPr>
              <a:t>Case management (i.e. – budgeting; job search; transportation; medical appointment assistance; child care search; stabilize school attendance; credit repair)</a:t>
            </a:r>
            <a:endParaRPr lang="en-US" sz="2200"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150" y="1141421"/>
            <a:ext cx="1462839" cy="1595824"/>
          </a:xfrm>
          <a:prstGeom prst="rect">
            <a:avLst/>
          </a:prstGeom>
          <a:ln>
            <a:noFill/>
          </a:ln>
          <a:effectLst>
            <a:softEdge rad="112500"/>
          </a:effectLst>
        </p:spPr>
      </p:pic>
    </p:spTree>
    <p:extLst>
      <p:ext uri="{BB962C8B-B14F-4D97-AF65-F5344CB8AC3E}">
        <p14:creationId xmlns:p14="http://schemas.microsoft.com/office/powerpoint/2010/main" val="1990774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1928</TotalTime>
  <Words>1576</Words>
  <Application>Microsoft Office PowerPoint</Application>
  <PresentationFormat>Widescreen</PresentationFormat>
  <Paragraphs>184</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Wingdings</vt:lpstr>
      <vt:lpstr>Wingdings 3</vt:lpstr>
      <vt:lpstr>Slice</vt:lpstr>
      <vt:lpstr>Ventura county  CalWORKs Housing Support Program  (CHSP)  report  December 2014</vt:lpstr>
      <vt:lpstr>Background                             </vt:lpstr>
      <vt:lpstr>Policy </vt:lpstr>
      <vt:lpstr>Policy                                          (Cont’d)</vt:lpstr>
      <vt:lpstr>Policy                                          (Cont’d)</vt:lpstr>
      <vt:lpstr>Policy                                          (Cont’d)</vt:lpstr>
      <vt:lpstr>eligibility criteria</vt:lpstr>
      <vt:lpstr>Eligibility criteria                         (Cont’d)</vt:lpstr>
      <vt:lpstr>Services Provided</vt:lpstr>
      <vt:lpstr>Expenditures to date</vt:lpstr>
      <vt:lpstr>Facts &amp; Figures</vt:lpstr>
      <vt:lpstr>Facts &amp; Figures                             (cont’d)</vt:lpstr>
      <vt:lpstr>program challenges</vt:lpstr>
      <vt:lpstr>program challenges                (Cont’d)</vt:lpstr>
      <vt:lpstr>Data Tracking</vt:lpstr>
      <vt:lpstr>Advertising</vt:lpstr>
      <vt:lpstr>Conclusions / findings</vt:lpstr>
      <vt:lpstr>CHSP Success stories</vt:lpstr>
      <vt:lpstr>CHSP Success stories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Ventura county’s chsp progress report</dc:title>
  <dc:creator>Russell, Chris</dc:creator>
  <cp:lastModifiedBy>Maestro, Maria</cp:lastModifiedBy>
  <cp:revision>58</cp:revision>
  <dcterms:created xsi:type="dcterms:W3CDTF">2014-11-10T21:26:17Z</dcterms:created>
  <dcterms:modified xsi:type="dcterms:W3CDTF">2014-11-26T02:21:35Z</dcterms:modified>
</cp:coreProperties>
</file>